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7" r:id="rId3"/>
    <p:sldId id="259" r:id="rId4"/>
    <p:sldId id="260" r:id="rId5"/>
    <p:sldId id="261" r:id="rId6"/>
    <p:sldId id="262" r:id="rId7"/>
    <p:sldId id="264" r:id="rId8"/>
    <p:sldId id="265"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Lst>
  <p:sldSz cx="12192000" cy="6858000"/>
  <p:notesSz cx="6858000" cy="9144000"/>
  <p:defaultTex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6" autoAdjust="0"/>
    <p:restoredTop sz="77330" autoAdjust="0"/>
  </p:normalViewPr>
  <p:slideViewPr>
    <p:cSldViewPr snapToGrid="0">
      <p:cViewPr varScale="1">
        <p:scale>
          <a:sx n="90" d="100"/>
          <a:sy n="90" d="100"/>
        </p:scale>
        <p:origin x="110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r-H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4F76AA-B69B-443E-972C-F7450C4AF7D6}" type="datetimeFigureOut">
              <a:rPr lang="hr-HR" smtClean="0"/>
              <a:t>11.7.2014.</a:t>
            </a:fld>
            <a:endParaRPr lang="hr-H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r-H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r-H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8C9007-8273-4B68-95E3-67F2FD156764}" type="slidenum">
              <a:rPr lang="hr-HR" smtClean="0"/>
              <a:t>‹#›</a:t>
            </a:fld>
            <a:endParaRPr lang="hr-HR"/>
          </a:p>
        </p:txBody>
      </p:sp>
    </p:spTree>
    <p:extLst>
      <p:ext uri="{BB962C8B-B14F-4D97-AF65-F5344CB8AC3E}">
        <p14:creationId xmlns:p14="http://schemas.microsoft.com/office/powerpoint/2010/main" val="776740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smtClean="0"/>
              <a:t>Uvod 1. </a:t>
            </a:r>
            <a:r>
              <a:rPr lang="hr-HR" dirty="0" err="1" smtClean="0"/>
              <a:t>slide</a:t>
            </a:r>
            <a:r>
              <a:rPr lang="hr-HR" dirty="0" smtClean="0"/>
              <a:t>:</a:t>
            </a:r>
          </a:p>
          <a:p>
            <a:r>
              <a:rPr lang="hr-HR" baseline="0" dirty="0" smtClean="0"/>
              <a:t>Problemski zadatak ovog rada je mjerenje udaljenosti između točaka u ravnini ceste uz pomoć digitalne slike dobivene kamerom.</a:t>
            </a:r>
          </a:p>
          <a:p>
            <a:r>
              <a:rPr lang="hr-HR" baseline="0" dirty="0" smtClean="0"/>
              <a:t>Pojednostavljeni postupak (prikazan na slici), koji je potreban za navedeno, uključuje:</a:t>
            </a:r>
          </a:p>
          <a:p>
            <a:pPr marL="171450" indent="-171450">
              <a:buFontTx/>
              <a:buChar char="-"/>
            </a:pPr>
            <a:r>
              <a:rPr lang="hr-HR" baseline="0" dirty="0" smtClean="0"/>
              <a:t>Snimanje kamerom postavljenom na vozilu</a:t>
            </a:r>
          </a:p>
          <a:p>
            <a:pPr marL="171450" indent="-171450">
              <a:buFontTx/>
              <a:buChar char="-"/>
            </a:pPr>
            <a:r>
              <a:rPr lang="hr-HR" baseline="0" dirty="0" smtClean="0"/>
              <a:t>Prijenos digitalne snimke s kamere na računalo</a:t>
            </a:r>
          </a:p>
          <a:p>
            <a:pPr marL="171450" indent="-171450">
              <a:buFontTx/>
              <a:buChar char="-"/>
            </a:pPr>
            <a:r>
              <a:rPr lang="hr-HR" baseline="0" dirty="0" smtClean="0"/>
              <a:t>Korisnički odabir točaka između kojih se želi izračunati udaljenost i površina</a:t>
            </a:r>
          </a:p>
          <a:p>
            <a:pPr marL="171450" indent="-171450">
              <a:buFontTx/>
              <a:buChar char="-"/>
            </a:pPr>
            <a:r>
              <a:rPr lang="hr-HR" baseline="0" dirty="0" smtClean="0"/>
              <a:t>Preslikavanje točaka i izračun udaljenosti (što se može izdvojiti kao glavni zadatak rada)</a:t>
            </a:r>
          </a:p>
          <a:p>
            <a:pPr marL="171450" indent="-171450">
              <a:buFontTx/>
              <a:buChar char="-"/>
            </a:pPr>
            <a:r>
              <a:rPr lang="hr-HR" baseline="0" dirty="0" smtClean="0"/>
              <a:t>Konačno kao rezultat, prikaz popisa udaljenosti između pojedinih točaka u ravnini ceste</a:t>
            </a:r>
          </a:p>
          <a:p>
            <a:pPr marL="0" indent="0">
              <a:buFontTx/>
              <a:buNone/>
            </a:pPr>
            <a:endParaRPr lang="hr-HR" baseline="0" dirty="0" smtClean="0"/>
          </a:p>
          <a:p>
            <a:pPr marL="0" indent="0">
              <a:buFontTx/>
              <a:buNone/>
            </a:pPr>
            <a:endParaRPr lang="hr-HR" baseline="0" dirty="0" smtClean="0"/>
          </a:p>
        </p:txBody>
      </p:sp>
      <p:sp>
        <p:nvSpPr>
          <p:cNvPr id="4" name="Slide Number Placeholder 3"/>
          <p:cNvSpPr>
            <a:spLocks noGrp="1"/>
          </p:cNvSpPr>
          <p:nvPr>
            <p:ph type="sldNum" sz="quarter" idx="10"/>
          </p:nvPr>
        </p:nvSpPr>
        <p:spPr/>
        <p:txBody>
          <a:bodyPr/>
          <a:lstStyle/>
          <a:p>
            <a:fld id="{F88C9007-8273-4B68-95E3-67F2FD156764}" type="slidenum">
              <a:rPr lang="hr-HR" smtClean="0"/>
              <a:t>2</a:t>
            </a:fld>
            <a:endParaRPr lang="hr-HR"/>
          </a:p>
        </p:txBody>
      </p:sp>
    </p:spTree>
    <p:extLst>
      <p:ext uri="{BB962C8B-B14F-4D97-AF65-F5344CB8AC3E}">
        <p14:creationId xmlns:p14="http://schemas.microsoft.com/office/powerpoint/2010/main" val="10834272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smtClean="0">
                <a:latin typeface="Arial" panose="020B0604020202020204" pitchFamily="34" charset="0"/>
                <a:cs typeface="Arial" panose="020B0604020202020204" pitchFamily="34" charset="0"/>
              </a:rPr>
              <a:t>Kalibracija kamere </a:t>
            </a:r>
            <a:r>
              <a:rPr lang="hr-HR" dirty="0" smtClean="0"/>
              <a:t>3. </a:t>
            </a:r>
            <a:r>
              <a:rPr lang="hr-HR" dirty="0" err="1" smtClean="0"/>
              <a:t>slide</a:t>
            </a:r>
            <a:r>
              <a:rPr lang="hr-HR" dirty="0" smtClean="0"/>
              <a:t>:</a:t>
            </a:r>
          </a:p>
          <a:p>
            <a:r>
              <a:rPr lang="hr-HR" baseline="0" dirty="0" smtClean="0"/>
              <a:t>Za ispravljanje izobličenja koriste se intrinsični parametri kamere.</a:t>
            </a:r>
          </a:p>
          <a:p>
            <a:r>
              <a:rPr lang="hr-HR" baseline="0" dirty="0" smtClean="0"/>
              <a:t>To su matrica kamere i matrica koeficijenata izobličenja kamere.</a:t>
            </a:r>
          </a:p>
          <a:p>
            <a:r>
              <a:rPr lang="hr-HR" baseline="0" dirty="0" smtClean="0"/>
              <a:t>Kalibracija kamere je zapravo postupak umjeravanja tih parametara.</a:t>
            </a:r>
          </a:p>
          <a:p>
            <a:endParaRPr lang="hr-HR" baseline="0" dirty="0" smtClean="0"/>
          </a:p>
        </p:txBody>
      </p:sp>
      <p:sp>
        <p:nvSpPr>
          <p:cNvPr id="4" name="Slide Number Placeholder 3"/>
          <p:cNvSpPr>
            <a:spLocks noGrp="1"/>
          </p:cNvSpPr>
          <p:nvPr>
            <p:ph type="sldNum" sz="quarter" idx="10"/>
          </p:nvPr>
        </p:nvSpPr>
        <p:spPr/>
        <p:txBody>
          <a:bodyPr/>
          <a:lstStyle/>
          <a:p>
            <a:fld id="{F88C9007-8273-4B68-95E3-67F2FD156764}" type="slidenum">
              <a:rPr lang="hr-HR" smtClean="0"/>
              <a:t>11</a:t>
            </a:fld>
            <a:endParaRPr lang="hr-HR"/>
          </a:p>
        </p:txBody>
      </p:sp>
    </p:spTree>
    <p:extLst>
      <p:ext uri="{BB962C8B-B14F-4D97-AF65-F5344CB8AC3E}">
        <p14:creationId xmlns:p14="http://schemas.microsoft.com/office/powerpoint/2010/main" val="2746084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smtClean="0">
                <a:latin typeface="Arial" panose="020B0604020202020204" pitchFamily="34" charset="0"/>
                <a:cs typeface="Arial" panose="020B0604020202020204" pitchFamily="34" charset="0"/>
              </a:rPr>
              <a:t>Kalibracija kamere </a:t>
            </a:r>
            <a:r>
              <a:rPr lang="hr-HR" dirty="0" smtClean="0"/>
              <a:t>4. </a:t>
            </a:r>
            <a:r>
              <a:rPr lang="hr-HR" dirty="0" err="1" smtClean="0"/>
              <a:t>slide</a:t>
            </a:r>
            <a:r>
              <a:rPr lang="hr-HR" dirty="0" smtClean="0"/>
              <a:t>:</a:t>
            </a:r>
          </a:p>
          <a:p>
            <a:r>
              <a:rPr lang="hr-HR" baseline="0" dirty="0" smtClean="0"/>
              <a:t>Postupak kalibracije. </a:t>
            </a:r>
            <a:r>
              <a:rPr lang="hr-HR" sz="1200" kern="1200" dirty="0" smtClean="0">
                <a:solidFill>
                  <a:schemeClr val="tx1"/>
                </a:solidFill>
                <a:effectLst/>
                <a:latin typeface="+mn-lt"/>
                <a:ea typeface="+mn-ea"/>
                <a:cs typeface="+mn-cs"/>
              </a:rPr>
              <a:t>Na slikama je potrebno imati kalibracijski uzorak s precizno poznatim dimenzijama. Kalibracijski uzorak može biti šahovnica s crnim i bijelim kvadratima.</a:t>
            </a:r>
          </a:p>
          <a:p>
            <a:r>
              <a:rPr lang="hr-HR" sz="1200" kern="1200" dirty="0" smtClean="0">
                <a:solidFill>
                  <a:schemeClr val="tx1"/>
                </a:solidFill>
                <a:effectLst/>
                <a:latin typeface="+mn-lt"/>
                <a:ea typeface="+mn-ea"/>
                <a:cs typeface="+mn-cs"/>
              </a:rPr>
              <a:t>U svrhu kalibracije, postoje dva načina snimanja. U jednom se položaj kamere ne mijenja, već se kalibracijski uzorak pomiče u razne položaje. U drugom načinu, koji se češće koristi pa</a:t>
            </a:r>
            <a:r>
              <a:rPr lang="hr-HR" sz="1200" kern="1200" baseline="0" dirty="0" smtClean="0">
                <a:solidFill>
                  <a:schemeClr val="tx1"/>
                </a:solidFill>
                <a:effectLst/>
                <a:latin typeface="+mn-lt"/>
                <a:ea typeface="+mn-ea"/>
                <a:cs typeface="+mn-cs"/>
              </a:rPr>
              <a:t> tako i ovdje</a:t>
            </a:r>
            <a:r>
              <a:rPr lang="hr-HR" sz="1200" kern="1200" dirty="0" smtClean="0">
                <a:solidFill>
                  <a:schemeClr val="tx1"/>
                </a:solidFill>
                <a:effectLst/>
                <a:latin typeface="+mn-lt"/>
                <a:ea typeface="+mn-ea"/>
                <a:cs typeface="+mn-cs"/>
              </a:rPr>
              <a:t>, se radi obrnuto.</a:t>
            </a:r>
          </a:p>
          <a:p>
            <a:r>
              <a:rPr lang="hr-HR" sz="1200" kern="1200" dirty="0" smtClean="0">
                <a:solidFill>
                  <a:schemeClr val="tx1"/>
                </a:solidFill>
                <a:effectLst/>
                <a:latin typeface="+mn-lt"/>
                <a:ea typeface="+mn-ea"/>
                <a:cs typeface="+mn-cs"/>
              </a:rPr>
              <a:t>Zahtijeva se, u slučaju s pravilnim poljem značajki, broj unutarnjih kutova u uzorku i stvarnu udaljenost između dva susjedna vrha u jednom retku (duljina stranice kvadrata).</a:t>
            </a:r>
            <a:endParaRPr lang="hr-HR" baseline="0" dirty="0" smtClean="0"/>
          </a:p>
        </p:txBody>
      </p:sp>
      <p:sp>
        <p:nvSpPr>
          <p:cNvPr id="4" name="Slide Number Placeholder 3"/>
          <p:cNvSpPr>
            <a:spLocks noGrp="1"/>
          </p:cNvSpPr>
          <p:nvPr>
            <p:ph type="sldNum" sz="quarter" idx="10"/>
          </p:nvPr>
        </p:nvSpPr>
        <p:spPr/>
        <p:txBody>
          <a:bodyPr/>
          <a:lstStyle/>
          <a:p>
            <a:fld id="{F88C9007-8273-4B68-95E3-67F2FD156764}" type="slidenum">
              <a:rPr lang="hr-HR" smtClean="0"/>
              <a:t>12</a:t>
            </a:fld>
            <a:endParaRPr lang="hr-HR"/>
          </a:p>
        </p:txBody>
      </p:sp>
    </p:spTree>
    <p:extLst>
      <p:ext uri="{BB962C8B-B14F-4D97-AF65-F5344CB8AC3E}">
        <p14:creationId xmlns:p14="http://schemas.microsoft.com/office/powerpoint/2010/main" val="1650511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smtClean="0">
                <a:latin typeface="Arial" panose="020B0604020202020204" pitchFamily="34" charset="0"/>
                <a:cs typeface="Arial" panose="020B0604020202020204" pitchFamily="34" charset="0"/>
              </a:rPr>
              <a:t>Kalibracija kamere </a:t>
            </a:r>
            <a:r>
              <a:rPr lang="hr-HR" dirty="0" smtClean="0"/>
              <a:t>5. </a:t>
            </a:r>
            <a:r>
              <a:rPr lang="hr-HR" dirty="0" err="1" smtClean="0"/>
              <a:t>slide</a:t>
            </a:r>
            <a:r>
              <a:rPr lang="hr-HR" dirty="0" smtClean="0"/>
              <a:t>:</a:t>
            </a:r>
          </a:p>
          <a:p>
            <a:r>
              <a:rPr lang="hr-HR" dirty="0" smtClean="0"/>
              <a:t>Uz poznavanje</a:t>
            </a:r>
            <a:r>
              <a:rPr lang="hr-HR" baseline="0" dirty="0" smtClean="0"/>
              <a:t> intrinsičnih parametra moguće je ispraviti izobličenje pojedine točke.</a:t>
            </a:r>
          </a:p>
          <a:p>
            <a:endParaRPr lang="hr-HR" baseline="0" dirty="0" smtClean="0"/>
          </a:p>
        </p:txBody>
      </p:sp>
      <p:sp>
        <p:nvSpPr>
          <p:cNvPr id="4" name="Slide Number Placeholder 3"/>
          <p:cNvSpPr>
            <a:spLocks noGrp="1"/>
          </p:cNvSpPr>
          <p:nvPr>
            <p:ph type="sldNum" sz="quarter" idx="10"/>
          </p:nvPr>
        </p:nvSpPr>
        <p:spPr/>
        <p:txBody>
          <a:bodyPr/>
          <a:lstStyle/>
          <a:p>
            <a:fld id="{F88C9007-8273-4B68-95E3-67F2FD156764}" type="slidenum">
              <a:rPr lang="hr-HR" smtClean="0"/>
              <a:t>13</a:t>
            </a:fld>
            <a:endParaRPr lang="hr-HR"/>
          </a:p>
        </p:txBody>
      </p:sp>
    </p:spTree>
    <p:extLst>
      <p:ext uri="{BB962C8B-B14F-4D97-AF65-F5344CB8AC3E}">
        <p14:creationId xmlns:p14="http://schemas.microsoft.com/office/powerpoint/2010/main" val="3702636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sz="1200" b="0" kern="1200" dirty="0" smtClean="0">
                <a:solidFill>
                  <a:schemeClr val="tx1"/>
                </a:solidFill>
                <a:effectLst/>
                <a:latin typeface="+mn-lt"/>
                <a:ea typeface="+mn-ea"/>
                <a:cs typeface="+mn-cs"/>
              </a:rPr>
              <a:t>Određivanje udaljenosti u ravnini ceste </a:t>
            </a:r>
            <a:r>
              <a:rPr lang="hr-HR" dirty="0" smtClean="0"/>
              <a:t>1. </a:t>
            </a:r>
            <a:r>
              <a:rPr lang="hr-HR" dirty="0" err="1" smtClean="0"/>
              <a:t>slide</a:t>
            </a:r>
            <a:r>
              <a:rPr lang="hr-HR" dirty="0" smtClean="0"/>
              <a:t>:</a:t>
            </a:r>
          </a:p>
          <a:p>
            <a:r>
              <a:rPr lang="hr-HR" baseline="0" dirty="0" smtClean="0"/>
              <a:t>Kako bi se izračunale međusobne udaljenosti između određenih točaka potrebno je točke preslikati u ravninu ceste.</a:t>
            </a:r>
          </a:p>
          <a:p>
            <a:r>
              <a:rPr lang="hr-HR" baseline="0" dirty="0" smtClean="0"/>
              <a:t>To se može uz pomoć </a:t>
            </a:r>
            <a:r>
              <a:rPr lang="hr-HR" baseline="0" dirty="0" err="1" smtClean="0"/>
              <a:t>ravninske</a:t>
            </a:r>
            <a:r>
              <a:rPr lang="hr-HR" baseline="0" dirty="0" smtClean="0"/>
              <a:t> projekcijske transformacije koja se zove </a:t>
            </a:r>
            <a:r>
              <a:rPr lang="hr-HR" baseline="0" dirty="0" err="1" smtClean="0"/>
              <a:t>homografija</a:t>
            </a:r>
            <a:r>
              <a:rPr lang="hr-HR" baseline="0" dirty="0" smtClean="0"/>
              <a:t> i obično se prikazuje u obliku homogene (bitan je samo omjer) matrice H.</a:t>
            </a:r>
          </a:p>
          <a:p>
            <a:endParaRPr lang="hr-HR" baseline="0" dirty="0" smtClean="0"/>
          </a:p>
          <a:p>
            <a:endParaRPr lang="hr-HR" dirty="0" smtClean="0"/>
          </a:p>
        </p:txBody>
      </p:sp>
      <p:sp>
        <p:nvSpPr>
          <p:cNvPr id="4" name="Slide Number Placeholder 3"/>
          <p:cNvSpPr>
            <a:spLocks noGrp="1"/>
          </p:cNvSpPr>
          <p:nvPr>
            <p:ph type="sldNum" sz="quarter" idx="10"/>
          </p:nvPr>
        </p:nvSpPr>
        <p:spPr/>
        <p:txBody>
          <a:bodyPr/>
          <a:lstStyle/>
          <a:p>
            <a:fld id="{F88C9007-8273-4B68-95E3-67F2FD156764}" type="slidenum">
              <a:rPr lang="hr-HR" smtClean="0"/>
              <a:t>14</a:t>
            </a:fld>
            <a:endParaRPr lang="hr-HR"/>
          </a:p>
        </p:txBody>
      </p:sp>
    </p:spTree>
    <p:extLst>
      <p:ext uri="{BB962C8B-B14F-4D97-AF65-F5344CB8AC3E}">
        <p14:creationId xmlns:p14="http://schemas.microsoft.com/office/powerpoint/2010/main" val="33112037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hr-HR" sz="1200" b="0" kern="1200" dirty="0" smtClean="0">
                    <a:solidFill>
                      <a:schemeClr val="tx1"/>
                    </a:solidFill>
                    <a:effectLst/>
                    <a:latin typeface="+mn-lt"/>
                    <a:ea typeface="+mn-ea"/>
                    <a:cs typeface="+mn-cs"/>
                  </a:rPr>
                  <a:t>Određivanje udaljenosti u ravnini ceste </a:t>
                </a:r>
                <a:r>
                  <a:rPr lang="hr-HR" dirty="0" smtClean="0"/>
                  <a:t>2. </a:t>
                </a:r>
                <a:r>
                  <a:rPr lang="hr-HR" dirty="0" err="1" smtClean="0"/>
                  <a:t>slide</a:t>
                </a:r>
                <a:r>
                  <a:rPr lang="hr-HR" dirty="0" smtClean="0"/>
                  <a:t>:</a:t>
                </a:r>
              </a:p>
              <a:p>
                <a:r>
                  <a:rPr lang="hr-HR" sz="1200" kern="1200" dirty="0" smtClean="0">
                    <a:solidFill>
                      <a:schemeClr val="tx1"/>
                    </a:solidFill>
                    <a:effectLst/>
                    <a:latin typeface="+mn-lt"/>
                    <a:ea typeface="+mn-ea"/>
                    <a:cs typeface="+mn-cs"/>
                  </a:rPr>
                  <a:t>Poznavanjem udaljenosti stvarnih točaka i gdje se projekcije tih točaka nalaze na slici moguće je izračunati homografiju.</a:t>
                </a:r>
              </a:p>
              <a:p>
                <a:r>
                  <a:rPr lang="hr-HR" sz="1200" kern="1200" dirty="0" smtClean="0">
                    <a:solidFill>
                      <a:schemeClr val="tx1"/>
                    </a:solidFill>
                    <a:effectLst/>
                    <a:latin typeface="+mn-lt"/>
                    <a:ea typeface="+mn-ea"/>
                    <a:cs typeface="+mn-cs"/>
                  </a:rPr>
                  <a:t>Metodom singularne dekompozicije</a:t>
                </a:r>
                <a:r>
                  <a:rPr lang="hr-HR" sz="1200" kern="1200" baseline="0" dirty="0" smtClean="0">
                    <a:solidFill>
                      <a:schemeClr val="tx1"/>
                    </a:solidFill>
                    <a:effectLst/>
                    <a:latin typeface="+mn-lt"/>
                    <a:ea typeface="+mn-ea"/>
                    <a:cs typeface="+mn-cs"/>
                  </a:rPr>
                  <a:t> </a:t>
                </a:r>
                <a:r>
                  <a:rPr lang="hr-HR" sz="1200" kern="1200" dirty="0" smtClean="0">
                    <a:solidFill>
                      <a:schemeClr val="tx1"/>
                    </a:solidFill>
                    <a:effectLst/>
                    <a:latin typeface="+mn-lt"/>
                    <a:ea typeface="+mn-ea"/>
                    <a:cs typeface="+mn-cs"/>
                  </a:rPr>
                  <a:t>moguće </a:t>
                </a:r>
                <a:r>
                  <a:rPr lang="hr-HR" sz="1200" kern="1200" dirty="0">
                    <a:solidFill>
                      <a:schemeClr val="tx1"/>
                    </a:solidFill>
                    <a:effectLst/>
                    <a:latin typeface="+mn-lt"/>
                    <a:ea typeface="+mn-ea"/>
                    <a:cs typeface="+mn-cs"/>
                  </a:rPr>
                  <a:t>je izračunati matricu </a:t>
                </a:r>
                <a14:m>
                  <m:oMath xmlns:m="http://schemas.openxmlformats.org/officeDocument/2006/math">
                    <m:r>
                      <m:rPr>
                        <m:nor/>
                      </m:rPr>
                      <a:rPr lang="hr-HR" sz="1200" kern="1200">
                        <a:solidFill>
                          <a:schemeClr val="tx1"/>
                        </a:solidFill>
                        <a:effectLst/>
                        <a:latin typeface="+mn-lt"/>
                        <a:ea typeface="+mn-ea"/>
                        <a:cs typeface="+mn-cs"/>
                      </a:rPr>
                      <m:t>H</m:t>
                    </m:r>
                  </m:oMath>
                </a14:m>
                <a:r>
                  <a:rPr lang="hr-HR" sz="1200" kern="1200" dirty="0">
                    <a:solidFill>
                      <a:schemeClr val="tx1"/>
                    </a:solidFill>
                    <a:effectLst/>
                    <a:latin typeface="+mn-lt"/>
                    <a:ea typeface="+mn-ea"/>
                    <a:cs typeface="+mn-cs"/>
                  </a:rPr>
                  <a:t> jer zadnji stupac matrice </a:t>
                </a:r>
                <a14:m>
                  <m:oMath xmlns:m="http://schemas.openxmlformats.org/officeDocument/2006/math">
                    <m:r>
                      <m:rPr>
                        <m:nor/>
                      </m:rPr>
                      <a:rPr lang="hr-HR" sz="1200" kern="1200">
                        <a:solidFill>
                          <a:schemeClr val="tx1"/>
                        </a:solidFill>
                        <a:effectLst/>
                        <a:latin typeface="+mn-lt"/>
                        <a:ea typeface="+mn-ea"/>
                        <a:cs typeface="+mn-cs"/>
                      </a:rPr>
                      <m:t>V</m:t>
                    </m:r>
                  </m:oMath>
                </a14:m>
                <a:r>
                  <a:rPr lang="hr-HR" sz="1200" kern="1200" dirty="0">
                    <a:solidFill>
                      <a:schemeClr val="tx1"/>
                    </a:solidFill>
                    <a:effectLst/>
                    <a:latin typeface="+mn-lt"/>
                    <a:ea typeface="+mn-ea"/>
                    <a:cs typeface="+mn-cs"/>
                  </a:rPr>
                  <a:t> predstavlja vektor </a:t>
                </a:r>
                <a14:m>
                  <m:oMath xmlns:m="http://schemas.openxmlformats.org/officeDocument/2006/math">
                    <m:r>
                      <m:rPr>
                        <m:nor/>
                      </m:rPr>
                      <a:rPr lang="hr-HR" sz="1200" kern="1200">
                        <a:solidFill>
                          <a:schemeClr val="tx1"/>
                        </a:solidFill>
                        <a:effectLst/>
                        <a:latin typeface="+mn-lt"/>
                        <a:ea typeface="+mn-ea"/>
                        <a:cs typeface="+mn-cs"/>
                      </a:rPr>
                      <m:t>h</m:t>
                    </m:r>
                  </m:oMath>
                </a14:m>
                <a:r>
                  <a:rPr lang="hr-HR" dirty="0" smtClean="0"/>
                  <a:t>.</a:t>
                </a:r>
              </a:p>
            </p:txBody>
          </p:sp>
        </mc:Choice>
        <mc:Fallback xmlns="">
          <p:sp>
            <p:nvSpPr>
              <p:cNvPr id="3" name="Notes Placeholder 2"/>
              <p:cNvSpPr>
                <a:spLocks noGrp="1"/>
              </p:cNvSpPr>
              <p:nvPr>
                <p:ph type="body" idx="1"/>
              </p:nvPr>
            </p:nvSpPr>
            <p:spPr/>
            <p:txBody>
              <a:bodyPr/>
              <a:lstStyle/>
              <a:p>
                <a:r>
                  <a:rPr lang="hr-HR" sz="1200" b="0" kern="1200" dirty="0" smtClean="0">
                    <a:solidFill>
                      <a:schemeClr val="tx1"/>
                    </a:solidFill>
                    <a:effectLst/>
                    <a:latin typeface="+mn-lt"/>
                    <a:ea typeface="+mn-ea"/>
                    <a:cs typeface="+mn-cs"/>
                  </a:rPr>
                  <a:t>Određivanje udaljenosti u ravnini ceste </a:t>
                </a:r>
                <a:r>
                  <a:rPr lang="hr-HR" dirty="0" smtClean="0"/>
                  <a:t>2. </a:t>
                </a:r>
                <a:r>
                  <a:rPr lang="hr-HR" dirty="0" err="1" smtClean="0"/>
                  <a:t>slide</a:t>
                </a:r>
                <a:r>
                  <a:rPr lang="hr-HR" dirty="0" smtClean="0"/>
                  <a:t>:</a:t>
                </a:r>
              </a:p>
              <a:p>
                <a:r>
                  <a:rPr lang="hr-HR" sz="1200" kern="1200" dirty="0" smtClean="0">
                    <a:solidFill>
                      <a:schemeClr val="tx1"/>
                    </a:solidFill>
                    <a:effectLst/>
                    <a:latin typeface="+mn-lt"/>
                    <a:ea typeface="+mn-ea"/>
                    <a:cs typeface="+mn-cs"/>
                  </a:rPr>
                  <a:t>Poznavanjem udaljenosti stvarnih točaka i gdje se projekcije tih točaka nalaze na slici moguće je izračunati homografiju.</a:t>
                </a:r>
              </a:p>
              <a:p>
                <a:r>
                  <a:rPr lang="hr-HR" sz="1200" kern="1200" dirty="0" smtClean="0">
                    <a:solidFill>
                      <a:schemeClr val="tx1"/>
                    </a:solidFill>
                    <a:effectLst/>
                    <a:latin typeface="+mn-lt"/>
                    <a:ea typeface="+mn-ea"/>
                    <a:cs typeface="+mn-cs"/>
                  </a:rPr>
                  <a:t>Metodom singularne dekompozicije</a:t>
                </a:r>
                <a:r>
                  <a:rPr lang="hr-HR" sz="1200" kern="1200" baseline="0" dirty="0" smtClean="0">
                    <a:solidFill>
                      <a:schemeClr val="tx1"/>
                    </a:solidFill>
                    <a:effectLst/>
                    <a:latin typeface="+mn-lt"/>
                    <a:ea typeface="+mn-ea"/>
                    <a:cs typeface="+mn-cs"/>
                  </a:rPr>
                  <a:t> </a:t>
                </a:r>
                <a:r>
                  <a:rPr lang="hr-HR" sz="1200" kern="1200" dirty="0" smtClean="0">
                    <a:solidFill>
                      <a:schemeClr val="tx1"/>
                    </a:solidFill>
                    <a:effectLst/>
                    <a:latin typeface="+mn-lt"/>
                    <a:ea typeface="+mn-ea"/>
                    <a:cs typeface="+mn-cs"/>
                  </a:rPr>
                  <a:t>moguće </a:t>
                </a:r>
                <a:r>
                  <a:rPr lang="hr-HR" sz="1200" kern="1200" dirty="0">
                    <a:solidFill>
                      <a:schemeClr val="tx1"/>
                    </a:solidFill>
                    <a:effectLst/>
                    <a:latin typeface="+mn-lt"/>
                    <a:ea typeface="+mn-ea"/>
                    <a:cs typeface="+mn-cs"/>
                  </a:rPr>
                  <a:t>je izračunati matricu </a:t>
                </a:r>
                <a:r>
                  <a:rPr lang="hr-HR" sz="1200" i="0" kern="1200">
                    <a:solidFill>
                      <a:schemeClr val="tx1"/>
                    </a:solidFill>
                    <a:effectLst/>
                    <a:latin typeface="Cambria Math" panose="02040503050406030204" pitchFamily="18" charset="0"/>
                    <a:ea typeface="+mn-ea"/>
                    <a:cs typeface="+mn-cs"/>
                  </a:rPr>
                  <a:t>"H</a:t>
                </a:r>
                <a:r>
                  <a:rPr lang="hr-HR" sz="1200" i="0" kern="1200">
                    <a:solidFill>
                      <a:schemeClr val="tx1"/>
                    </a:solidFill>
                    <a:effectLst/>
                    <a:latin typeface="+mn-lt"/>
                    <a:ea typeface="+mn-ea"/>
                    <a:cs typeface="+mn-cs"/>
                  </a:rPr>
                  <a:t>"</a:t>
                </a:r>
                <a:r>
                  <a:rPr lang="hr-HR" sz="1200" kern="1200" dirty="0">
                    <a:solidFill>
                      <a:schemeClr val="tx1"/>
                    </a:solidFill>
                    <a:effectLst/>
                    <a:latin typeface="+mn-lt"/>
                    <a:ea typeface="+mn-ea"/>
                    <a:cs typeface="+mn-cs"/>
                  </a:rPr>
                  <a:t> jer zadnji stupac matrice </a:t>
                </a:r>
                <a:r>
                  <a:rPr lang="hr-HR" sz="1200" i="0" kern="1200">
                    <a:solidFill>
                      <a:schemeClr val="tx1"/>
                    </a:solidFill>
                    <a:effectLst/>
                    <a:latin typeface="Cambria Math" panose="02040503050406030204" pitchFamily="18" charset="0"/>
                    <a:ea typeface="+mn-ea"/>
                    <a:cs typeface="+mn-cs"/>
                  </a:rPr>
                  <a:t>"V</a:t>
                </a:r>
                <a:r>
                  <a:rPr lang="hr-HR" sz="1200" i="0" kern="1200">
                    <a:solidFill>
                      <a:schemeClr val="tx1"/>
                    </a:solidFill>
                    <a:effectLst/>
                    <a:latin typeface="+mn-lt"/>
                    <a:ea typeface="+mn-ea"/>
                    <a:cs typeface="+mn-cs"/>
                  </a:rPr>
                  <a:t>"</a:t>
                </a:r>
                <a:r>
                  <a:rPr lang="hr-HR" sz="1200" kern="1200" dirty="0">
                    <a:solidFill>
                      <a:schemeClr val="tx1"/>
                    </a:solidFill>
                    <a:effectLst/>
                    <a:latin typeface="+mn-lt"/>
                    <a:ea typeface="+mn-ea"/>
                    <a:cs typeface="+mn-cs"/>
                  </a:rPr>
                  <a:t> predstavlja vektor </a:t>
                </a:r>
                <a:r>
                  <a:rPr lang="hr-HR" sz="1200" i="0" kern="1200">
                    <a:solidFill>
                      <a:schemeClr val="tx1"/>
                    </a:solidFill>
                    <a:effectLst/>
                    <a:latin typeface="Cambria Math" panose="02040503050406030204" pitchFamily="18" charset="0"/>
                    <a:ea typeface="+mn-ea"/>
                    <a:cs typeface="+mn-cs"/>
                  </a:rPr>
                  <a:t>"h</a:t>
                </a:r>
                <a:r>
                  <a:rPr lang="hr-HR" sz="1200" i="0" kern="1200">
                    <a:solidFill>
                      <a:schemeClr val="tx1"/>
                    </a:solidFill>
                    <a:effectLst/>
                    <a:latin typeface="+mn-lt"/>
                    <a:ea typeface="+mn-ea"/>
                    <a:cs typeface="+mn-cs"/>
                  </a:rPr>
                  <a:t>"</a:t>
                </a:r>
                <a:r>
                  <a:rPr lang="hr-HR" dirty="0" smtClean="0"/>
                  <a:t>.</a:t>
                </a:r>
                <a:endParaRPr lang="hr-HR" dirty="0" smtClean="0"/>
              </a:p>
            </p:txBody>
          </p:sp>
        </mc:Fallback>
      </mc:AlternateContent>
      <p:sp>
        <p:nvSpPr>
          <p:cNvPr id="4" name="Slide Number Placeholder 3"/>
          <p:cNvSpPr>
            <a:spLocks noGrp="1"/>
          </p:cNvSpPr>
          <p:nvPr>
            <p:ph type="sldNum" sz="quarter" idx="10"/>
          </p:nvPr>
        </p:nvSpPr>
        <p:spPr/>
        <p:txBody>
          <a:bodyPr/>
          <a:lstStyle/>
          <a:p>
            <a:fld id="{F88C9007-8273-4B68-95E3-67F2FD156764}" type="slidenum">
              <a:rPr lang="hr-HR" smtClean="0"/>
              <a:t>15</a:t>
            </a:fld>
            <a:endParaRPr lang="hr-HR"/>
          </a:p>
        </p:txBody>
      </p:sp>
    </p:spTree>
    <p:extLst>
      <p:ext uri="{BB962C8B-B14F-4D97-AF65-F5344CB8AC3E}">
        <p14:creationId xmlns:p14="http://schemas.microsoft.com/office/powerpoint/2010/main" val="26723578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smtClean="0">
                    <a:solidFill>
                      <a:schemeClr val="tx1"/>
                    </a:solidFill>
                    <a:effectLst/>
                    <a:latin typeface="+mn-lt"/>
                    <a:ea typeface="+mn-ea"/>
                    <a:cs typeface="+mn-cs"/>
                  </a:rPr>
                  <a:t>Određivanje udaljenosti u ravnini ceste </a:t>
                </a:r>
                <a:r>
                  <a:rPr lang="hr-HR" dirty="0" smtClean="0"/>
                  <a:t>3. </a:t>
                </a:r>
                <a:r>
                  <a:rPr lang="hr-HR" dirty="0" err="1" smtClean="0"/>
                  <a:t>slide</a:t>
                </a:r>
                <a:r>
                  <a:rPr lang="hr-HR" dirty="0" smtClean="0"/>
                  <a:t>:</a:t>
                </a:r>
                <a:endParaRPr lang="hr-HR" sz="1200" b="0" kern="1200" dirty="0" smtClean="0">
                  <a:solidFill>
                    <a:schemeClr val="tx1"/>
                  </a:solidFill>
                  <a:effectLst/>
                  <a:latin typeface="+mn-lt"/>
                  <a:ea typeface="+mn-ea"/>
                  <a:cs typeface="+mn-cs"/>
                </a:endParaRPr>
              </a:p>
              <a:p>
                <a:r>
                  <a:rPr lang="hr-HR" sz="1200" kern="1200" dirty="0" smtClean="0">
                    <a:solidFill>
                      <a:schemeClr val="tx1"/>
                    </a:solidFill>
                    <a:effectLst/>
                    <a:latin typeface="+mn-lt"/>
                    <a:ea typeface="+mn-ea"/>
                    <a:cs typeface="+mn-cs"/>
                  </a:rPr>
                  <a:t>Izračun homografije ravnine ceste zahtijeva poznavanje odnosa projekcija određenih točaka ravnine  na slici. Kao i u slučaju kalibracije kamere u tu svrhu se koristi pravilan kalibracijski uzorak precizno poznatih dimenzija. </a:t>
                </a:r>
                <a:endParaRPr lang="hr-HR" sz="1200" kern="1200" dirty="0">
                  <a:solidFill>
                    <a:schemeClr val="tx1"/>
                  </a:solidFill>
                  <a:effectLst/>
                  <a:latin typeface="+mn-lt"/>
                  <a:ea typeface="+mn-ea"/>
                  <a:cs typeface="+mn-cs"/>
                </a:endParaRPr>
              </a:p>
              <a:p>
                <a:r>
                  <a:rPr lang="hr-HR" sz="1200" kern="1200" dirty="0">
                    <a:solidFill>
                      <a:schemeClr val="tx1"/>
                    </a:solidFill>
                    <a:effectLst/>
                    <a:latin typeface="+mn-lt"/>
                    <a:ea typeface="+mn-ea"/>
                    <a:cs typeface="+mn-cs"/>
                  </a:rPr>
                  <a:t>    Uzorak se postavlja u ravninu ceste i </a:t>
                </a:r>
                <a:r>
                  <a:rPr lang="hr-HR" sz="1200" kern="1200" dirty="0" smtClean="0">
                    <a:solidFill>
                      <a:schemeClr val="tx1"/>
                    </a:solidFill>
                    <a:effectLst/>
                    <a:latin typeface="+mn-lt"/>
                    <a:ea typeface="+mn-ea"/>
                    <a:cs typeface="+mn-cs"/>
                  </a:rPr>
                  <a:t>poželjno </a:t>
                </a:r>
                <a:r>
                  <a:rPr lang="hr-HR" sz="1200" kern="1200" dirty="0">
                    <a:solidFill>
                      <a:schemeClr val="tx1"/>
                    </a:solidFill>
                    <a:effectLst/>
                    <a:latin typeface="+mn-lt"/>
                    <a:ea typeface="+mn-ea"/>
                    <a:cs typeface="+mn-cs"/>
                  </a:rPr>
                  <a:t>je koristiti uzorak većih dimenzija čime se postiže precizniji rezultat. </a:t>
                </a:r>
              </a:p>
              <a:p>
                <a:r>
                  <a:rPr lang="hr-HR" sz="1200" kern="1200" dirty="0">
                    <a:solidFill>
                      <a:schemeClr val="tx1"/>
                    </a:solidFill>
                    <a:effectLst/>
                    <a:latin typeface="+mn-lt"/>
                    <a:ea typeface="+mn-ea"/>
                    <a:cs typeface="+mn-cs"/>
                  </a:rPr>
                  <a:t>    Projekcije značajki na slici ručno se odabiru ili programski pronalaze uz pomoć automatske detekcije kutova na slici. </a:t>
                </a:r>
                <a:endParaRPr lang="hr-HR" sz="1200" kern="1200" dirty="0" smtClean="0">
                  <a:solidFill>
                    <a:schemeClr val="tx1"/>
                  </a:solidFill>
                  <a:effectLst/>
                  <a:latin typeface="+mn-lt"/>
                  <a:ea typeface="+mn-ea"/>
                  <a:cs typeface="+mn-cs"/>
                </a:endParaRPr>
              </a:p>
              <a:p>
                <a:r>
                  <a:rPr lang="hr-HR" sz="1200" kern="1200" dirty="0" smtClean="0">
                    <a:solidFill>
                      <a:schemeClr val="tx1"/>
                    </a:solidFill>
                    <a:effectLst/>
                    <a:latin typeface="+mn-lt"/>
                    <a:ea typeface="+mn-ea"/>
                    <a:cs typeface="+mn-cs"/>
                  </a:rPr>
                  <a:t>Pomoću </a:t>
                </a:r>
                <a:r>
                  <a:rPr lang="hr-HR" sz="1200" kern="1200" dirty="0">
                    <a:solidFill>
                      <a:schemeClr val="tx1"/>
                    </a:solidFill>
                    <a:effectLst/>
                    <a:latin typeface="+mn-lt"/>
                    <a:ea typeface="+mn-ea"/>
                    <a:cs typeface="+mn-cs"/>
                  </a:rPr>
                  <a:t>poznatih geometrijskih odnosa značajki na kalibracijskom uzorku i njihovih projekcija na slici izračuna se matrica homografije </a:t>
                </a:r>
                <a14:m>
                  <m:oMath xmlns:m="http://schemas.openxmlformats.org/officeDocument/2006/math">
                    <m:r>
                      <m:rPr>
                        <m:nor/>
                      </m:rPr>
                      <a:rPr lang="hr-HR" sz="1200" kern="1200">
                        <a:solidFill>
                          <a:schemeClr val="tx1"/>
                        </a:solidFill>
                        <a:effectLst/>
                        <a:latin typeface="+mn-lt"/>
                        <a:ea typeface="+mn-ea"/>
                        <a:cs typeface="+mn-cs"/>
                      </a:rPr>
                      <m:t>H</m:t>
                    </m:r>
                  </m:oMath>
                </a14:m>
                <a:r>
                  <a:rPr lang="hr-HR" sz="1200" kern="1200" dirty="0">
                    <a:solidFill>
                      <a:schemeClr val="tx1"/>
                    </a:solidFill>
                    <a:effectLst/>
                    <a:latin typeface="+mn-lt"/>
                    <a:ea typeface="+mn-ea"/>
                    <a:cs typeface="+mn-cs"/>
                  </a:rPr>
                  <a:t>. Ona se može spremiti i koristiti za preslikavanje točaka sve dok se ne promjeni položaj kamere. </a:t>
                </a:r>
                <a:endParaRPr lang="hr-HR" sz="1200" kern="1200" dirty="0" smtClean="0">
                  <a:solidFill>
                    <a:schemeClr val="tx1"/>
                  </a:solidFill>
                  <a:effectLst/>
                  <a:latin typeface="+mn-lt"/>
                  <a:ea typeface="+mn-ea"/>
                  <a:cs typeface="+mn-cs"/>
                </a:endParaRPr>
              </a:p>
              <a:p>
                <a:endParaRPr lang="hr-HR" sz="1200" kern="1200" dirty="0" smtClean="0">
                  <a:solidFill>
                    <a:schemeClr val="tx1"/>
                  </a:solidFill>
                  <a:effectLst/>
                  <a:latin typeface="+mn-lt"/>
                  <a:ea typeface="+mn-ea"/>
                  <a:cs typeface="+mn-cs"/>
                </a:endParaRPr>
              </a:p>
              <a:p>
                <a:r>
                  <a:rPr lang="hr-HR" sz="1200" kern="1200" dirty="0" smtClean="0">
                    <a:solidFill>
                      <a:schemeClr val="tx1"/>
                    </a:solidFill>
                    <a:effectLst/>
                    <a:latin typeface="+mn-lt"/>
                    <a:ea typeface="+mn-ea"/>
                    <a:cs typeface="+mn-cs"/>
                  </a:rPr>
                  <a:t>Uspješnim</a:t>
                </a:r>
                <a:r>
                  <a:rPr lang="hr-HR" sz="1200" kern="1200" baseline="0" dirty="0" smtClean="0">
                    <a:solidFill>
                      <a:schemeClr val="tx1"/>
                    </a:solidFill>
                    <a:effectLst/>
                    <a:latin typeface="+mn-lt"/>
                    <a:ea typeface="+mn-ea"/>
                    <a:cs typeface="+mn-cs"/>
                  </a:rPr>
                  <a:t> preslikavanjem odabranih točaka u ravninu ceste moguće je izračunati međusobnu udaljenost između njih jer nam je poznat omjer duljine kalibracijskog uzorka na slici i u prostoru.</a:t>
                </a:r>
                <a:endParaRPr lang="hr-HR" sz="12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smtClean="0">
                    <a:solidFill>
                      <a:schemeClr val="tx1"/>
                    </a:solidFill>
                    <a:effectLst/>
                    <a:latin typeface="+mn-lt"/>
                    <a:ea typeface="+mn-ea"/>
                    <a:cs typeface="+mn-cs"/>
                  </a:rPr>
                  <a:t>Određivanje udaljenosti u ravnini </a:t>
                </a:r>
                <a:r>
                  <a:rPr lang="hr-HR" sz="1200" b="0" kern="1200" dirty="0" smtClean="0">
                    <a:solidFill>
                      <a:schemeClr val="tx1"/>
                    </a:solidFill>
                    <a:effectLst/>
                    <a:latin typeface="+mn-lt"/>
                    <a:ea typeface="+mn-ea"/>
                    <a:cs typeface="+mn-cs"/>
                  </a:rPr>
                  <a:t>ceste </a:t>
                </a:r>
                <a:r>
                  <a:rPr lang="hr-HR" dirty="0" smtClean="0"/>
                  <a:t>3. </a:t>
                </a:r>
                <a:r>
                  <a:rPr lang="hr-HR" dirty="0" err="1" smtClean="0"/>
                  <a:t>slide</a:t>
                </a:r>
                <a:r>
                  <a:rPr lang="hr-HR" dirty="0" smtClean="0"/>
                  <a:t>:</a:t>
                </a:r>
                <a:endParaRPr lang="hr-HR" sz="1200" b="0" kern="1200" dirty="0" smtClean="0">
                  <a:solidFill>
                    <a:schemeClr val="tx1"/>
                  </a:solidFill>
                  <a:effectLst/>
                  <a:latin typeface="+mn-lt"/>
                  <a:ea typeface="+mn-ea"/>
                  <a:cs typeface="+mn-cs"/>
                </a:endParaRPr>
              </a:p>
              <a:p>
                <a:r>
                  <a:rPr lang="hr-HR" sz="1200" kern="1200" dirty="0" smtClean="0">
                    <a:solidFill>
                      <a:schemeClr val="tx1"/>
                    </a:solidFill>
                    <a:effectLst/>
                    <a:latin typeface="+mn-lt"/>
                    <a:ea typeface="+mn-ea"/>
                    <a:cs typeface="+mn-cs"/>
                  </a:rPr>
                  <a:t>Izračun homografije ravnine ceste zahtijeva poznavanje odnosa projekcija određenih točaka ravnine  na slici. Kao i u slučaju kalibracije kamere u tu svrhu se koristi pravilan kalibracijski uzorak precizno poznatih dimenzija. </a:t>
                </a:r>
                <a:endParaRPr lang="hr-HR" sz="1200" kern="1200" dirty="0">
                  <a:solidFill>
                    <a:schemeClr val="tx1"/>
                  </a:solidFill>
                  <a:effectLst/>
                  <a:latin typeface="+mn-lt"/>
                  <a:ea typeface="+mn-ea"/>
                  <a:cs typeface="+mn-cs"/>
                </a:endParaRPr>
              </a:p>
              <a:p>
                <a:r>
                  <a:rPr lang="hr-HR" sz="1200" kern="1200" dirty="0">
                    <a:solidFill>
                      <a:schemeClr val="tx1"/>
                    </a:solidFill>
                    <a:effectLst/>
                    <a:latin typeface="+mn-lt"/>
                    <a:ea typeface="+mn-ea"/>
                    <a:cs typeface="+mn-cs"/>
                  </a:rPr>
                  <a:t>    Uzorak se postavlja u ravninu ceste i </a:t>
                </a:r>
                <a:r>
                  <a:rPr lang="hr-HR" sz="1200" kern="1200" dirty="0" smtClean="0">
                    <a:solidFill>
                      <a:schemeClr val="tx1"/>
                    </a:solidFill>
                    <a:effectLst/>
                    <a:latin typeface="+mn-lt"/>
                    <a:ea typeface="+mn-ea"/>
                    <a:cs typeface="+mn-cs"/>
                  </a:rPr>
                  <a:t>poželjno </a:t>
                </a:r>
                <a:r>
                  <a:rPr lang="hr-HR" sz="1200" kern="1200" dirty="0">
                    <a:solidFill>
                      <a:schemeClr val="tx1"/>
                    </a:solidFill>
                    <a:effectLst/>
                    <a:latin typeface="+mn-lt"/>
                    <a:ea typeface="+mn-ea"/>
                    <a:cs typeface="+mn-cs"/>
                  </a:rPr>
                  <a:t>je koristiti uzorak većih dimenzija čime se postiže precizniji rezultat. </a:t>
                </a:r>
              </a:p>
              <a:p>
                <a:r>
                  <a:rPr lang="hr-HR" sz="1200" kern="1200" dirty="0">
                    <a:solidFill>
                      <a:schemeClr val="tx1"/>
                    </a:solidFill>
                    <a:effectLst/>
                    <a:latin typeface="+mn-lt"/>
                    <a:ea typeface="+mn-ea"/>
                    <a:cs typeface="+mn-cs"/>
                  </a:rPr>
                  <a:t>    Projekcije značajki na slici ručno se odabiru ili programski pronalaze uz pomoć automatske detekcije kutova na slici. </a:t>
                </a:r>
                <a:endParaRPr lang="hr-HR" sz="1200" kern="1200" dirty="0" smtClean="0">
                  <a:solidFill>
                    <a:schemeClr val="tx1"/>
                  </a:solidFill>
                  <a:effectLst/>
                  <a:latin typeface="+mn-lt"/>
                  <a:ea typeface="+mn-ea"/>
                  <a:cs typeface="+mn-cs"/>
                </a:endParaRPr>
              </a:p>
              <a:p>
                <a:r>
                  <a:rPr lang="hr-HR" sz="1200" kern="1200" dirty="0" smtClean="0">
                    <a:solidFill>
                      <a:schemeClr val="tx1"/>
                    </a:solidFill>
                    <a:effectLst/>
                    <a:latin typeface="+mn-lt"/>
                    <a:ea typeface="+mn-ea"/>
                    <a:cs typeface="+mn-cs"/>
                  </a:rPr>
                  <a:t>Pomoću </a:t>
                </a:r>
                <a:r>
                  <a:rPr lang="hr-HR" sz="1200" kern="1200" dirty="0">
                    <a:solidFill>
                      <a:schemeClr val="tx1"/>
                    </a:solidFill>
                    <a:effectLst/>
                    <a:latin typeface="+mn-lt"/>
                    <a:ea typeface="+mn-ea"/>
                    <a:cs typeface="+mn-cs"/>
                  </a:rPr>
                  <a:t>poznatih geometrijskih odnosa značajki na kalibracijskom uzorku i njihovih projekcija na slici izračuna se matrica homografije </a:t>
                </a:r>
                <a:r>
                  <a:rPr lang="hr-HR" sz="1200" i="0" kern="1200">
                    <a:solidFill>
                      <a:schemeClr val="tx1"/>
                    </a:solidFill>
                    <a:effectLst/>
                    <a:latin typeface="Cambria Math" panose="02040503050406030204" pitchFamily="18" charset="0"/>
                    <a:ea typeface="+mn-ea"/>
                    <a:cs typeface="+mn-cs"/>
                  </a:rPr>
                  <a:t>"H</a:t>
                </a:r>
                <a:r>
                  <a:rPr lang="hr-HR" sz="1200" i="0" kern="1200">
                    <a:solidFill>
                      <a:schemeClr val="tx1"/>
                    </a:solidFill>
                    <a:effectLst/>
                    <a:latin typeface="+mn-lt"/>
                    <a:ea typeface="+mn-ea"/>
                    <a:cs typeface="+mn-cs"/>
                  </a:rPr>
                  <a:t>"</a:t>
                </a:r>
                <a:r>
                  <a:rPr lang="hr-HR" sz="1200" kern="1200" dirty="0">
                    <a:solidFill>
                      <a:schemeClr val="tx1"/>
                    </a:solidFill>
                    <a:effectLst/>
                    <a:latin typeface="+mn-lt"/>
                    <a:ea typeface="+mn-ea"/>
                    <a:cs typeface="+mn-cs"/>
                  </a:rPr>
                  <a:t>. Ona se može spremiti i koristiti za preslikavanje točaka sve dok se ne promjeni položaj kamere. </a:t>
                </a:r>
                <a:endParaRPr lang="hr-HR" sz="1200" kern="1200" dirty="0" smtClean="0">
                  <a:solidFill>
                    <a:schemeClr val="tx1"/>
                  </a:solidFill>
                  <a:effectLst/>
                  <a:latin typeface="+mn-lt"/>
                  <a:ea typeface="+mn-ea"/>
                  <a:cs typeface="+mn-cs"/>
                </a:endParaRPr>
              </a:p>
              <a:p>
                <a:endParaRPr lang="hr-HR" sz="1200" kern="1200" dirty="0" smtClean="0">
                  <a:solidFill>
                    <a:schemeClr val="tx1"/>
                  </a:solidFill>
                  <a:effectLst/>
                  <a:latin typeface="+mn-lt"/>
                  <a:ea typeface="+mn-ea"/>
                  <a:cs typeface="+mn-cs"/>
                </a:endParaRPr>
              </a:p>
              <a:p>
                <a:r>
                  <a:rPr lang="hr-HR" sz="1200" kern="1200" dirty="0" smtClean="0">
                    <a:solidFill>
                      <a:schemeClr val="tx1"/>
                    </a:solidFill>
                    <a:effectLst/>
                    <a:latin typeface="+mn-lt"/>
                    <a:ea typeface="+mn-ea"/>
                    <a:cs typeface="+mn-cs"/>
                  </a:rPr>
                  <a:t>Uspješnim</a:t>
                </a:r>
                <a:r>
                  <a:rPr lang="hr-HR" sz="1200" kern="1200" baseline="0" dirty="0" smtClean="0">
                    <a:solidFill>
                      <a:schemeClr val="tx1"/>
                    </a:solidFill>
                    <a:effectLst/>
                    <a:latin typeface="+mn-lt"/>
                    <a:ea typeface="+mn-ea"/>
                    <a:cs typeface="+mn-cs"/>
                  </a:rPr>
                  <a:t> preslikavanjem odabranih točaka u ravninu ceste moguće je izračunati međusobnu udaljenost između njih jer nam je poznat omjer duljine kalibracijskog uzorka na slici i u prostoru.</a:t>
                </a:r>
                <a:endParaRPr lang="hr-HR" sz="1200" kern="1200" dirty="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10"/>
          </p:nvPr>
        </p:nvSpPr>
        <p:spPr/>
        <p:txBody>
          <a:bodyPr/>
          <a:lstStyle/>
          <a:p>
            <a:fld id="{F88C9007-8273-4B68-95E3-67F2FD156764}" type="slidenum">
              <a:rPr lang="hr-HR" smtClean="0"/>
              <a:t>16</a:t>
            </a:fld>
            <a:endParaRPr lang="hr-HR"/>
          </a:p>
        </p:txBody>
      </p:sp>
    </p:spTree>
    <p:extLst>
      <p:ext uri="{BB962C8B-B14F-4D97-AF65-F5344CB8AC3E}">
        <p14:creationId xmlns:p14="http://schemas.microsoft.com/office/powerpoint/2010/main" val="14543581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smtClean="0">
                <a:solidFill>
                  <a:schemeClr val="tx1"/>
                </a:solidFill>
                <a:effectLst/>
                <a:latin typeface="+mn-lt"/>
                <a:ea typeface="+mn-ea"/>
                <a:cs typeface="+mn-cs"/>
              </a:rPr>
              <a:t>Eksperimentalni</a:t>
            </a:r>
            <a:r>
              <a:rPr lang="hr-HR" sz="1200" b="0" kern="1200" baseline="0" dirty="0" smtClean="0">
                <a:solidFill>
                  <a:schemeClr val="tx1"/>
                </a:solidFill>
                <a:effectLst/>
                <a:latin typeface="+mn-lt"/>
                <a:ea typeface="+mn-ea"/>
                <a:cs typeface="+mn-cs"/>
              </a:rPr>
              <a:t> rezultati i problemi </a:t>
            </a:r>
            <a:r>
              <a:rPr lang="hr-HR" dirty="0" smtClean="0"/>
              <a:t>1. </a:t>
            </a:r>
            <a:r>
              <a:rPr lang="hr-HR" dirty="0" err="1" smtClean="0"/>
              <a:t>slide</a:t>
            </a:r>
            <a:r>
              <a:rPr lang="hr-HR"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hr-HR" dirty="0" smtClean="0"/>
              <a:t>U</a:t>
            </a:r>
            <a:r>
              <a:rPr lang="hr-HR" baseline="0" dirty="0" smtClean="0"/>
              <a:t> ovom radu se koristila kvalitetna </a:t>
            </a:r>
            <a:r>
              <a:rPr lang="hr-HR" baseline="0" dirty="0" err="1" smtClean="0"/>
              <a:t>GoPro</a:t>
            </a:r>
            <a:r>
              <a:rPr lang="hr-HR" baseline="0" dirty="0" smtClean="0"/>
              <a:t> kamera malih dimenzija.</a:t>
            </a:r>
          </a:p>
          <a:p>
            <a:pPr marL="0" marR="0" indent="0" algn="l" defTabSz="914400" rtl="0" eaLnBrk="1" fontAlgn="auto" latinLnBrk="0" hangingPunct="1">
              <a:lnSpc>
                <a:spcPct val="100000"/>
              </a:lnSpc>
              <a:spcBef>
                <a:spcPts val="0"/>
              </a:spcBef>
              <a:spcAft>
                <a:spcPts val="0"/>
              </a:spcAft>
              <a:buClrTx/>
              <a:buSzTx/>
              <a:buFontTx/>
              <a:buNone/>
              <a:tabLst/>
              <a:defRPr/>
            </a:pPr>
            <a:r>
              <a:rPr lang="hr-HR" baseline="0" dirty="0" smtClean="0"/>
              <a:t>U svrhu umjeravanja intrinsičnih parametara kamere koristio se monitor s prikazanim kalibracijskim uzorkom.</a:t>
            </a:r>
          </a:p>
          <a:p>
            <a:pPr marL="0" marR="0" indent="0" algn="l" defTabSz="914400" rtl="0" eaLnBrk="1" fontAlgn="auto" latinLnBrk="0" hangingPunct="1">
              <a:lnSpc>
                <a:spcPct val="100000"/>
              </a:lnSpc>
              <a:spcBef>
                <a:spcPts val="0"/>
              </a:spcBef>
              <a:spcAft>
                <a:spcPts val="0"/>
              </a:spcAft>
              <a:buClrTx/>
              <a:buSzTx/>
              <a:buFontTx/>
              <a:buNone/>
              <a:tabLst/>
              <a:defRPr/>
            </a:pPr>
            <a:r>
              <a:rPr lang="hr-HR" baseline="0" dirty="0" smtClean="0"/>
              <a:t>Za određivanje homografije za preslikavanje točaka u ravninu ceste koristio se fizički kalibracijski uzorka (stranica kvadrata 6 cm).</a:t>
            </a:r>
            <a:endParaRPr lang="hr-HR"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hr-HR" sz="1200" b="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88C9007-8273-4B68-95E3-67F2FD156764}" type="slidenum">
              <a:rPr lang="hr-HR" smtClean="0"/>
              <a:t>17</a:t>
            </a:fld>
            <a:endParaRPr lang="hr-HR"/>
          </a:p>
        </p:txBody>
      </p:sp>
    </p:spTree>
    <p:extLst>
      <p:ext uri="{BB962C8B-B14F-4D97-AF65-F5344CB8AC3E}">
        <p14:creationId xmlns:p14="http://schemas.microsoft.com/office/powerpoint/2010/main" val="42038730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smtClean="0">
                <a:solidFill>
                  <a:schemeClr val="tx1"/>
                </a:solidFill>
                <a:effectLst/>
                <a:latin typeface="+mn-lt"/>
                <a:ea typeface="+mn-ea"/>
                <a:cs typeface="+mn-cs"/>
              </a:rPr>
              <a:t>Eksperimentalni</a:t>
            </a:r>
            <a:r>
              <a:rPr lang="hr-HR" sz="1200" b="0" kern="1200" baseline="0" dirty="0" smtClean="0">
                <a:solidFill>
                  <a:schemeClr val="tx1"/>
                </a:solidFill>
                <a:effectLst/>
                <a:latin typeface="+mn-lt"/>
                <a:ea typeface="+mn-ea"/>
                <a:cs typeface="+mn-cs"/>
              </a:rPr>
              <a:t> rezultati i problemi </a:t>
            </a:r>
            <a:r>
              <a:rPr lang="hr-HR" dirty="0" smtClean="0"/>
              <a:t>2. </a:t>
            </a:r>
            <a:r>
              <a:rPr lang="hr-HR" dirty="0" err="1" smtClean="0"/>
              <a:t>slide</a:t>
            </a:r>
            <a:r>
              <a:rPr lang="hr-HR"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smtClean="0">
                <a:solidFill>
                  <a:schemeClr val="tx1"/>
                </a:solidFill>
                <a:effectLst/>
                <a:latin typeface="+mn-lt"/>
                <a:ea typeface="+mn-ea"/>
                <a:cs typeface="+mn-cs"/>
              </a:rPr>
              <a:t>Za provjeru preciznosti mjerenja koristio se A4 papir tirkizne boje koji je bio</a:t>
            </a:r>
            <a:r>
              <a:rPr lang="hr-HR" sz="1200" b="0" kern="1200" baseline="0" dirty="0" smtClean="0">
                <a:solidFill>
                  <a:schemeClr val="tx1"/>
                </a:solidFill>
                <a:effectLst/>
                <a:latin typeface="+mn-lt"/>
                <a:ea typeface="+mn-ea"/>
                <a:cs typeface="+mn-cs"/>
              </a:rPr>
              <a:t> postavljen na različite udaljenosti od kamere.</a:t>
            </a:r>
          </a:p>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baseline="0" dirty="0" smtClean="0">
                <a:solidFill>
                  <a:schemeClr val="tx1"/>
                </a:solidFill>
                <a:effectLst/>
                <a:latin typeface="+mn-lt"/>
                <a:ea typeface="+mn-ea"/>
                <a:cs typeface="+mn-cs"/>
              </a:rPr>
              <a:t>Na slici se može vidjeti kombinacija svih 21 položaja u kojima je papir bio.</a:t>
            </a:r>
            <a:endParaRPr lang="hr-HR" sz="1200" b="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88C9007-8273-4B68-95E3-67F2FD156764}" type="slidenum">
              <a:rPr lang="hr-HR" smtClean="0"/>
              <a:t>18</a:t>
            </a:fld>
            <a:endParaRPr lang="hr-HR"/>
          </a:p>
        </p:txBody>
      </p:sp>
    </p:spTree>
    <p:extLst>
      <p:ext uri="{BB962C8B-B14F-4D97-AF65-F5344CB8AC3E}">
        <p14:creationId xmlns:p14="http://schemas.microsoft.com/office/powerpoint/2010/main" val="9353988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smtClean="0">
                <a:solidFill>
                  <a:schemeClr val="tx1"/>
                </a:solidFill>
                <a:effectLst/>
                <a:latin typeface="+mn-lt"/>
                <a:ea typeface="+mn-ea"/>
                <a:cs typeface="+mn-cs"/>
              </a:rPr>
              <a:t>Eksperimentalni</a:t>
            </a:r>
            <a:r>
              <a:rPr lang="hr-HR" sz="1200" b="0" kern="1200" baseline="0" dirty="0" smtClean="0">
                <a:solidFill>
                  <a:schemeClr val="tx1"/>
                </a:solidFill>
                <a:effectLst/>
                <a:latin typeface="+mn-lt"/>
                <a:ea typeface="+mn-ea"/>
                <a:cs typeface="+mn-cs"/>
              </a:rPr>
              <a:t> rezultati i problemi </a:t>
            </a:r>
            <a:r>
              <a:rPr lang="hr-HR" dirty="0" smtClean="0"/>
              <a:t>3. </a:t>
            </a:r>
            <a:r>
              <a:rPr lang="hr-HR" dirty="0" err="1" smtClean="0"/>
              <a:t>slide</a:t>
            </a:r>
            <a:r>
              <a:rPr lang="hr-HR"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hr-HR" dirty="0" smtClean="0"/>
              <a:t>Klikom miša</a:t>
            </a:r>
            <a:r>
              <a:rPr lang="hr-HR" baseline="0" dirty="0" smtClean="0"/>
              <a:t> na sliku pojavljuje se prozor za odabir točke uz pomoć kojeg se može precizno odabrati određena točka, u ovom slučaju vrh papira.</a:t>
            </a:r>
          </a:p>
          <a:p>
            <a:pPr marL="0" marR="0" indent="0" algn="l" defTabSz="914400" rtl="0" eaLnBrk="1" fontAlgn="auto" latinLnBrk="0" hangingPunct="1">
              <a:lnSpc>
                <a:spcPct val="100000"/>
              </a:lnSpc>
              <a:spcBef>
                <a:spcPts val="0"/>
              </a:spcBef>
              <a:spcAft>
                <a:spcPts val="0"/>
              </a:spcAft>
              <a:buClrTx/>
              <a:buSzTx/>
              <a:buFontTx/>
              <a:buNone/>
              <a:tabLst/>
              <a:defRPr/>
            </a:pPr>
            <a:r>
              <a:rPr lang="hr-HR" baseline="0" dirty="0" smtClean="0"/>
              <a:t>Prozor se može uvećati (</a:t>
            </a:r>
            <a:r>
              <a:rPr lang="hr-HR" baseline="0" dirty="0" err="1" smtClean="0"/>
              <a:t>zoom</a:t>
            </a:r>
            <a:r>
              <a:rPr lang="hr-HR" baseline="0" dirty="0" smtClean="0"/>
              <a:t>) i omogućena je podpikselna preciznost odabira.</a:t>
            </a:r>
          </a:p>
          <a:p>
            <a:pPr marL="0" marR="0" indent="0" algn="l" defTabSz="914400" rtl="0" eaLnBrk="1" fontAlgn="auto" latinLnBrk="0" hangingPunct="1">
              <a:lnSpc>
                <a:spcPct val="100000"/>
              </a:lnSpc>
              <a:spcBef>
                <a:spcPts val="0"/>
              </a:spcBef>
              <a:spcAft>
                <a:spcPts val="0"/>
              </a:spcAft>
              <a:buClrTx/>
              <a:buSzTx/>
              <a:buFontTx/>
              <a:buNone/>
              <a:tabLst/>
              <a:defRPr/>
            </a:pPr>
            <a:r>
              <a:rPr lang="hr-HR" baseline="0" dirty="0" smtClean="0"/>
              <a:t>Odabirom više točaka i pritiskom tipke Enter ispisuju se izmjerene udaljenosti između odabranih točaka.</a:t>
            </a:r>
          </a:p>
          <a:p>
            <a:pPr marL="0" marR="0" indent="0" algn="l" defTabSz="914400" rtl="0" eaLnBrk="1" fontAlgn="auto" latinLnBrk="0" hangingPunct="1">
              <a:lnSpc>
                <a:spcPct val="100000"/>
              </a:lnSpc>
              <a:spcBef>
                <a:spcPts val="0"/>
              </a:spcBef>
              <a:spcAft>
                <a:spcPts val="0"/>
              </a:spcAft>
              <a:buClrTx/>
              <a:buSzTx/>
              <a:buFontTx/>
              <a:buNone/>
              <a:tabLst/>
              <a:defRPr/>
            </a:pPr>
            <a:r>
              <a:rPr lang="hr-HR" baseline="0" dirty="0" smtClean="0"/>
              <a:t>U ovom slučaju se mjeri preciznost mjerenja dimenzija papira u 1. položaju.</a:t>
            </a:r>
          </a:p>
          <a:p>
            <a:pPr marL="0" marR="0" indent="0" algn="l" defTabSz="914400" rtl="0" eaLnBrk="1" fontAlgn="auto" latinLnBrk="0" hangingPunct="1">
              <a:lnSpc>
                <a:spcPct val="100000"/>
              </a:lnSpc>
              <a:spcBef>
                <a:spcPts val="0"/>
              </a:spcBef>
              <a:spcAft>
                <a:spcPts val="0"/>
              </a:spcAft>
              <a:buClrTx/>
              <a:buSzTx/>
              <a:buFontTx/>
              <a:buNone/>
              <a:tabLst/>
              <a:defRPr/>
            </a:pPr>
            <a:r>
              <a:rPr lang="hr-HR" baseline="0" dirty="0" smtClean="0"/>
              <a:t>Najveća greška iznosi oko 0.5 cm. </a:t>
            </a:r>
          </a:p>
          <a:p>
            <a:pPr marL="0" marR="0" indent="0" algn="l" defTabSz="914400" rtl="0" eaLnBrk="1" fontAlgn="auto" latinLnBrk="0" hangingPunct="1">
              <a:lnSpc>
                <a:spcPct val="100000"/>
              </a:lnSpc>
              <a:spcBef>
                <a:spcPts val="0"/>
              </a:spcBef>
              <a:spcAft>
                <a:spcPts val="0"/>
              </a:spcAft>
              <a:buClrTx/>
              <a:buSzTx/>
              <a:buFontTx/>
              <a:buNone/>
              <a:tabLst/>
              <a:defRPr/>
            </a:pPr>
            <a:r>
              <a:rPr lang="hr-HR" baseline="0" dirty="0" smtClean="0"/>
              <a:t>Uz izmjerene udaljenosti korisniku se prikazuje prozor s preslikanom slikom u ravninu ceste čime se može provjeriti preciznost odabira točaka.</a:t>
            </a:r>
          </a:p>
        </p:txBody>
      </p:sp>
      <p:sp>
        <p:nvSpPr>
          <p:cNvPr id="4" name="Slide Number Placeholder 3"/>
          <p:cNvSpPr>
            <a:spLocks noGrp="1"/>
          </p:cNvSpPr>
          <p:nvPr>
            <p:ph type="sldNum" sz="quarter" idx="10"/>
          </p:nvPr>
        </p:nvSpPr>
        <p:spPr/>
        <p:txBody>
          <a:bodyPr/>
          <a:lstStyle/>
          <a:p>
            <a:fld id="{F88C9007-8273-4B68-95E3-67F2FD156764}" type="slidenum">
              <a:rPr lang="hr-HR" smtClean="0"/>
              <a:t>19</a:t>
            </a:fld>
            <a:endParaRPr lang="hr-HR"/>
          </a:p>
        </p:txBody>
      </p:sp>
    </p:spTree>
    <p:extLst>
      <p:ext uri="{BB962C8B-B14F-4D97-AF65-F5344CB8AC3E}">
        <p14:creationId xmlns:p14="http://schemas.microsoft.com/office/powerpoint/2010/main" val="37244558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smtClean="0">
                <a:solidFill>
                  <a:schemeClr val="tx1"/>
                </a:solidFill>
                <a:effectLst/>
                <a:latin typeface="+mn-lt"/>
                <a:ea typeface="+mn-ea"/>
                <a:cs typeface="+mn-cs"/>
              </a:rPr>
              <a:t>Eksperimentalni</a:t>
            </a:r>
            <a:r>
              <a:rPr lang="hr-HR" sz="1200" b="0" kern="1200" baseline="0" dirty="0" smtClean="0">
                <a:solidFill>
                  <a:schemeClr val="tx1"/>
                </a:solidFill>
                <a:effectLst/>
                <a:latin typeface="+mn-lt"/>
                <a:ea typeface="+mn-ea"/>
                <a:cs typeface="+mn-cs"/>
              </a:rPr>
              <a:t> rezultati i problemi </a:t>
            </a:r>
            <a:r>
              <a:rPr lang="hr-HR" dirty="0" smtClean="0"/>
              <a:t>4. </a:t>
            </a:r>
            <a:r>
              <a:rPr lang="hr-HR" dirty="0" err="1" smtClean="0"/>
              <a:t>slide</a:t>
            </a:r>
            <a:r>
              <a:rPr lang="hr-HR"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hr-HR" dirty="0" smtClean="0"/>
              <a:t>Za svaki položaj</a:t>
            </a:r>
            <a:r>
              <a:rPr lang="hr-HR" baseline="0" dirty="0" smtClean="0"/>
              <a:t> su izmjerene dimenzije i uspoređene sa stvarnim dimenzijama A4 papira.</a:t>
            </a:r>
          </a:p>
          <a:p>
            <a:pPr marL="0" marR="0" indent="0" algn="l" defTabSz="914400" rtl="0" eaLnBrk="1" fontAlgn="auto" latinLnBrk="0" hangingPunct="1">
              <a:lnSpc>
                <a:spcPct val="100000"/>
              </a:lnSpc>
              <a:spcBef>
                <a:spcPts val="0"/>
              </a:spcBef>
              <a:spcAft>
                <a:spcPts val="0"/>
              </a:spcAft>
              <a:buClrTx/>
              <a:buSzTx/>
              <a:buFontTx/>
              <a:buNone/>
              <a:tabLst/>
              <a:defRPr/>
            </a:pPr>
            <a:r>
              <a:rPr lang="hr-HR" baseline="0" dirty="0" smtClean="0"/>
              <a:t>Narančastom su označeni položaji koji su imali najveće izmjerene pogreške.</a:t>
            </a:r>
          </a:p>
          <a:p>
            <a:pPr marL="0" marR="0" indent="0" algn="l" defTabSz="914400" rtl="0" eaLnBrk="1" fontAlgn="auto" latinLnBrk="0" hangingPunct="1">
              <a:lnSpc>
                <a:spcPct val="100000"/>
              </a:lnSpc>
              <a:spcBef>
                <a:spcPts val="0"/>
              </a:spcBef>
              <a:spcAft>
                <a:spcPts val="0"/>
              </a:spcAft>
              <a:buClrTx/>
              <a:buSzTx/>
              <a:buFontTx/>
              <a:buNone/>
              <a:tabLst/>
              <a:defRPr/>
            </a:pPr>
            <a:r>
              <a:rPr lang="hr-HR" baseline="0" dirty="0" smtClean="0"/>
              <a:t>Pregledom kombinirane slike sa svim položajima može se uočiti da su upravo položaji 14., 19., 20. i 21. najdalje od kamere udaljeni.</a:t>
            </a:r>
          </a:p>
          <a:p>
            <a:pPr marL="0" marR="0" indent="0" algn="l" defTabSz="914400" rtl="0" eaLnBrk="1" fontAlgn="auto" latinLnBrk="0" hangingPunct="1">
              <a:lnSpc>
                <a:spcPct val="100000"/>
              </a:lnSpc>
              <a:spcBef>
                <a:spcPts val="0"/>
              </a:spcBef>
              <a:spcAft>
                <a:spcPts val="0"/>
              </a:spcAft>
              <a:buClrTx/>
              <a:buSzTx/>
              <a:buFontTx/>
              <a:buNone/>
              <a:tabLst/>
              <a:defRPr/>
            </a:pPr>
            <a:endParaRPr lang="hr-HR"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hr-HR" dirty="0" smtClean="0"/>
          </a:p>
        </p:txBody>
      </p:sp>
      <p:sp>
        <p:nvSpPr>
          <p:cNvPr id="4" name="Slide Number Placeholder 3"/>
          <p:cNvSpPr>
            <a:spLocks noGrp="1"/>
          </p:cNvSpPr>
          <p:nvPr>
            <p:ph type="sldNum" sz="quarter" idx="10"/>
          </p:nvPr>
        </p:nvSpPr>
        <p:spPr/>
        <p:txBody>
          <a:bodyPr/>
          <a:lstStyle/>
          <a:p>
            <a:fld id="{F88C9007-8273-4B68-95E3-67F2FD156764}" type="slidenum">
              <a:rPr lang="hr-HR" smtClean="0"/>
              <a:t>20</a:t>
            </a:fld>
            <a:endParaRPr lang="hr-HR"/>
          </a:p>
        </p:txBody>
      </p:sp>
    </p:spTree>
    <p:extLst>
      <p:ext uri="{BB962C8B-B14F-4D97-AF65-F5344CB8AC3E}">
        <p14:creationId xmlns:p14="http://schemas.microsoft.com/office/powerpoint/2010/main" val="2118673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smtClean="0"/>
              <a:t>Uvod 3. </a:t>
            </a:r>
            <a:r>
              <a:rPr lang="hr-HR" dirty="0" err="1" smtClean="0"/>
              <a:t>slide</a:t>
            </a:r>
            <a:r>
              <a:rPr lang="hr-HR" dirty="0" smtClean="0"/>
              <a:t>:</a:t>
            </a:r>
          </a:p>
          <a:p>
            <a:r>
              <a:rPr lang="hr-HR" dirty="0" smtClean="0"/>
              <a:t>No što ako ne znamo navedene udaljenosti i</a:t>
            </a:r>
            <a:r>
              <a:rPr lang="hr-HR" baseline="0" dirty="0" smtClean="0"/>
              <a:t> kut? </a:t>
            </a:r>
          </a:p>
          <a:p>
            <a:r>
              <a:rPr lang="hr-HR" baseline="0" dirty="0" smtClean="0"/>
              <a:t>Osim toga, kako odrediti koja točka na slici odgovara kojoj točki ravnine ceste?</a:t>
            </a:r>
          </a:p>
          <a:p>
            <a:r>
              <a:rPr lang="hr-HR" baseline="0" dirty="0" smtClean="0"/>
              <a:t>Dobiva li se isti rezultat neovisno o korištenoj kameri?</a:t>
            </a:r>
          </a:p>
          <a:p>
            <a:r>
              <a:rPr lang="hr-HR" baseline="0" dirty="0" smtClean="0"/>
              <a:t>Rješenja navedenih problema su dobivena i objašnjena u ovom radu.  </a:t>
            </a:r>
          </a:p>
          <a:p>
            <a:endParaRPr lang="hr-HR" dirty="0" smtClean="0"/>
          </a:p>
          <a:p>
            <a:pPr marL="0" indent="0">
              <a:buFontTx/>
              <a:buNone/>
            </a:pPr>
            <a:endParaRPr lang="hr-HR" baseline="0" dirty="0" smtClean="0"/>
          </a:p>
          <a:p>
            <a:pPr marL="0" indent="0">
              <a:buFontTx/>
              <a:buNone/>
            </a:pPr>
            <a:endParaRPr lang="hr-HR" baseline="0" dirty="0" smtClean="0"/>
          </a:p>
        </p:txBody>
      </p:sp>
      <p:sp>
        <p:nvSpPr>
          <p:cNvPr id="4" name="Slide Number Placeholder 3"/>
          <p:cNvSpPr>
            <a:spLocks noGrp="1"/>
          </p:cNvSpPr>
          <p:nvPr>
            <p:ph type="sldNum" sz="quarter" idx="10"/>
          </p:nvPr>
        </p:nvSpPr>
        <p:spPr/>
        <p:txBody>
          <a:bodyPr/>
          <a:lstStyle/>
          <a:p>
            <a:fld id="{F88C9007-8273-4B68-95E3-67F2FD156764}" type="slidenum">
              <a:rPr lang="hr-HR" smtClean="0"/>
              <a:t>3</a:t>
            </a:fld>
            <a:endParaRPr lang="hr-HR"/>
          </a:p>
        </p:txBody>
      </p:sp>
    </p:spTree>
    <p:extLst>
      <p:ext uri="{BB962C8B-B14F-4D97-AF65-F5344CB8AC3E}">
        <p14:creationId xmlns:p14="http://schemas.microsoft.com/office/powerpoint/2010/main" val="18787269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smtClean="0">
                <a:solidFill>
                  <a:schemeClr val="tx1"/>
                </a:solidFill>
                <a:effectLst/>
                <a:latin typeface="+mn-lt"/>
                <a:ea typeface="+mn-ea"/>
                <a:cs typeface="+mn-cs"/>
              </a:rPr>
              <a:t>Eksperimentalni</a:t>
            </a:r>
            <a:r>
              <a:rPr lang="hr-HR" sz="1200" b="0" kern="1200" baseline="0" dirty="0" smtClean="0">
                <a:solidFill>
                  <a:schemeClr val="tx1"/>
                </a:solidFill>
                <a:effectLst/>
                <a:latin typeface="+mn-lt"/>
                <a:ea typeface="+mn-ea"/>
                <a:cs typeface="+mn-cs"/>
              </a:rPr>
              <a:t> rezultati i problemi </a:t>
            </a:r>
            <a:r>
              <a:rPr lang="hr-HR" dirty="0" smtClean="0"/>
              <a:t>5. </a:t>
            </a:r>
            <a:r>
              <a:rPr lang="hr-HR" dirty="0" err="1" smtClean="0"/>
              <a:t>slide</a:t>
            </a:r>
            <a:r>
              <a:rPr lang="hr-HR"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hr-HR" dirty="0" smtClean="0"/>
              <a:t>Za</a:t>
            </a:r>
            <a:r>
              <a:rPr lang="hr-HR" baseline="0" dirty="0" smtClean="0"/>
              <a:t> položaje koji su relativno daleko od kamere (~6-7 m) nije jednostavno odabrati vrhove papira.</a:t>
            </a:r>
          </a:p>
          <a:p>
            <a:pPr marL="0" marR="0" indent="0" algn="l" defTabSz="914400" rtl="0" eaLnBrk="1" fontAlgn="auto" latinLnBrk="0" hangingPunct="1">
              <a:lnSpc>
                <a:spcPct val="100000"/>
              </a:lnSpc>
              <a:spcBef>
                <a:spcPts val="0"/>
              </a:spcBef>
              <a:spcAft>
                <a:spcPts val="0"/>
              </a:spcAft>
              <a:buClrTx/>
              <a:buSzTx/>
              <a:buFontTx/>
              <a:buNone/>
              <a:tabLst/>
              <a:defRPr/>
            </a:pPr>
            <a:r>
              <a:rPr lang="hr-HR" baseline="0" dirty="0" smtClean="0"/>
              <a:t>Problem stvara </a:t>
            </a:r>
            <a:r>
              <a:rPr lang="hr-HR" baseline="0" dirty="0" err="1" smtClean="0"/>
              <a:t>autofokus</a:t>
            </a:r>
            <a:r>
              <a:rPr lang="hr-HR" baseline="0" dirty="0" smtClean="0"/>
              <a:t> kamere koji se ne može isključiti zbog čega se ne može namjestiti fokus na daljnje objekte.</a:t>
            </a:r>
          </a:p>
          <a:p>
            <a:pPr marL="0" marR="0" indent="0" algn="l" defTabSz="914400" rtl="0" eaLnBrk="1" fontAlgn="auto" latinLnBrk="0" hangingPunct="1">
              <a:lnSpc>
                <a:spcPct val="100000"/>
              </a:lnSpc>
              <a:spcBef>
                <a:spcPts val="0"/>
              </a:spcBef>
              <a:spcAft>
                <a:spcPts val="0"/>
              </a:spcAft>
              <a:buClrTx/>
              <a:buSzTx/>
              <a:buFontTx/>
              <a:buNone/>
              <a:tabLst/>
              <a:defRPr/>
            </a:pPr>
            <a:r>
              <a:rPr lang="hr-HR" baseline="0" dirty="0" smtClean="0"/>
              <a:t>Još neki problemi koje valja spomenuti su nemogućnost prikaza kadra snimanja jer kamera nema tražilo (ni optičko ni digitalno) što je</a:t>
            </a:r>
          </a:p>
          <a:p>
            <a:pPr marL="0" marR="0" indent="0" algn="l" defTabSz="914400" rtl="0" eaLnBrk="1" fontAlgn="auto" latinLnBrk="0" hangingPunct="1">
              <a:lnSpc>
                <a:spcPct val="100000"/>
              </a:lnSpc>
              <a:spcBef>
                <a:spcPts val="0"/>
              </a:spcBef>
              <a:spcAft>
                <a:spcPts val="0"/>
              </a:spcAft>
              <a:buClrTx/>
              <a:buSzTx/>
              <a:buFontTx/>
              <a:buNone/>
              <a:tabLst/>
              <a:defRPr/>
            </a:pPr>
            <a:r>
              <a:rPr lang="hr-HR" baseline="0" dirty="0" smtClean="0"/>
              <a:t>Otežalo proces kalibracije kamere.</a:t>
            </a:r>
          </a:p>
          <a:p>
            <a:pPr marL="0" marR="0" indent="0" algn="l" defTabSz="914400" rtl="0" eaLnBrk="1" fontAlgn="auto" latinLnBrk="0" hangingPunct="1">
              <a:lnSpc>
                <a:spcPct val="100000"/>
              </a:lnSpc>
              <a:spcBef>
                <a:spcPts val="0"/>
              </a:spcBef>
              <a:spcAft>
                <a:spcPts val="0"/>
              </a:spcAft>
              <a:buClrTx/>
              <a:buSzTx/>
              <a:buFontTx/>
              <a:buNone/>
              <a:tabLst/>
              <a:defRPr/>
            </a:pPr>
            <a:endParaRPr lang="hr-HR" dirty="0" smtClean="0"/>
          </a:p>
        </p:txBody>
      </p:sp>
      <p:sp>
        <p:nvSpPr>
          <p:cNvPr id="4" name="Slide Number Placeholder 3"/>
          <p:cNvSpPr>
            <a:spLocks noGrp="1"/>
          </p:cNvSpPr>
          <p:nvPr>
            <p:ph type="sldNum" sz="quarter" idx="10"/>
          </p:nvPr>
        </p:nvSpPr>
        <p:spPr/>
        <p:txBody>
          <a:bodyPr/>
          <a:lstStyle/>
          <a:p>
            <a:fld id="{F88C9007-8273-4B68-95E3-67F2FD156764}" type="slidenum">
              <a:rPr lang="hr-HR" smtClean="0"/>
              <a:t>21</a:t>
            </a:fld>
            <a:endParaRPr lang="hr-HR"/>
          </a:p>
        </p:txBody>
      </p:sp>
    </p:spTree>
    <p:extLst>
      <p:ext uri="{BB962C8B-B14F-4D97-AF65-F5344CB8AC3E}">
        <p14:creationId xmlns:p14="http://schemas.microsoft.com/office/powerpoint/2010/main" val="2042281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smtClean="0">
                <a:solidFill>
                  <a:schemeClr val="tx1"/>
                </a:solidFill>
                <a:effectLst/>
                <a:latin typeface="+mn-lt"/>
                <a:ea typeface="+mn-ea"/>
                <a:cs typeface="+mn-cs"/>
              </a:rPr>
              <a:t>Kraj </a:t>
            </a:r>
            <a:r>
              <a:rPr lang="hr-HR" dirty="0" smtClean="0"/>
              <a:t>1. </a:t>
            </a:r>
            <a:r>
              <a:rPr lang="hr-HR" dirty="0" err="1" smtClean="0"/>
              <a:t>slide</a:t>
            </a:r>
            <a:r>
              <a:rPr lang="hr-HR" dirty="0" smtClean="0"/>
              <a:t>:</a:t>
            </a:r>
          </a:p>
          <a:p>
            <a:r>
              <a:rPr lang="hr-HR" sz="1200" kern="1200" dirty="0" smtClean="0">
                <a:solidFill>
                  <a:schemeClr val="tx1"/>
                </a:solidFill>
                <a:effectLst/>
                <a:latin typeface="+mn-lt"/>
                <a:ea typeface="+mn-ea"/>
                <a:cs typeface="+mn-cs"/>
              </a:rPr>
              <a:t>Pokazano je da ovaj način mjerenje udaljenosti između točaka u ravnini ceste funkcionira. Praktična primjena ovog postupka je određivanje dimenzija objekata koji se nalaze na cesti  ili u ravnini ceste. Primjer je određivanje površine zakrpe ceste ili dijela kojem je potrebna zakrpa. Zakrpa zahtijeva određenu površinu asfalta. Postupak mjerenja obično se izvršava neprecizno jer se promet ne može zaustaviti za mjerenje svake zakrpe/rupe na cesti pa se vrši procjena. Tu je također mogući faktor namjerno krive i skuplje procjene zbog vlastite koristi. Postupkom navedenim u ovom radu može se snimiti cesta i naknadno vrlo precizno odrediti površina svake zakrpe/rupe. </a:t>
            </a:r>
            <a:r>
              <a:rPr lang="hr-HR" sz="1200" kern="1200" smtClean="0">
                <a:solidFill>
                  <a:schemeClr val="tx1"/>
                </a:solidFill>
                <a:effectLst/>
                <a:latin typeface="+mn-lt"/>
                <a:ea typeface="+mn-ea"/>
                <a:cs typeface="+mn-cs"/>
              </a:rPr>
              <a:t>Time se lako dobiva ukupno potrebna količina asfalta čime se eliminiraju navedeni problemi. </a:t>
            </a:r>
            <a:endParaRPr lang="hr-HR"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88C9007-8273-4B68-95E3-67F2FD156764}" type="slidenum">
              <a:rPr lang="hr-HR" smtClean="0"/>
              <a:t>22</a:t>
            </a:fld>
            <a:endParaRPr lang="hr-HR"/>
          </a:p>
        </p:txBody>
      </p:sp>
    </p:spTree>
    <p:extLst>
      <p:ext uri="{BB962C8B-B14F-4D97-AF65-F5344CB8AC3E}">
        <p14:creationId xmlns:p14="http://schemas.microsoft.com/office/powerpoint/2010/main" val="1727065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smtClean="0"/>
              <a:t>Model</a:t>
            </a:r>
            <a:r>
              <a:rPr lang="hr-HR" baseline="0" dirty="0" smtClean="0"/>
              <a:t> stvaranja slike</a:t>
            </a:r>
            <a:r>
              <a:rPr lang="hr-HR" dirty="0" smtClean="0"/>
              <a:t> 1. </a:t>
            </a:r>
            <a:r>
              <a:rPr lang="hr-HR" dirty="0" err="1" smtClean="0"/>
              <a:t>slide</a:t>
            </a:r>
            <a:r>
              <a:rPr lang="hr-HR" dirty="0" smtClean="0"/>
              <a:t>:</a:t>
            </a:r>
          </a:p>
          <a:p>
            <a:r>
              <a:rPr lang="hr-HR" sz="1200" b="0" i="0" u="none" strike="noStrike" kern="1200" baseline="0" dirty="0" smtClean="0">
                <a:solidFill>
                  <a:schemeClr val="tx1"/>
                </a:solidFill>
                <a:latin typeface="+mn-lt"/>
                <a:ea typeface="+mn-ea"/>
                <a:cs typeface="+mn-cs"/>
              </a:rPr>
              <a:t>Prije opisa rješenja problemskog zadatka potrebno je razumjeti kako nastaje slika</a:t>
            </a:r>
          </a:p>
          <a:p>
            <a:r>
              <a:rPr lang="hr-HR" sz="1200" b="0" i="0" u="none" strike="noStrike" kern="1200" baseline="0" dirty="0" smtClean="0">
                <a:solidFill>
                  <a:schemeClr val="tx1"/>
                </a:solidFill>
                <a:latin typeface="+mn-lt"/>
                <a:ea typeface="+mn-ea"/>
                <a:cs typeface="+mn-cs"/>
              </a:rPr>
              <a:t>uz pomoć kamere odnosno kako se točka 3D (trodimenzionalnog) prostora preslikava</a:t>
            </a:r>
          </a:p>
          <a:p>
            <a:r>
              <a:rPr lang="hr-HR" sz="1200" b="0" i="0" u="none" strike="noStrike" kern="1200" baseline="0" dirty="0" smtClean="0">
                <a:solidFill>
                  <a:schemeClr val="tx1"/>
                </a:solidFill>
                <a:latin typeface="+mn-lt"/>
                <a:ea typeface="+mn-ea"/>
                <a:cs typeface="+mn-cs"/>
              </a:rPr>
              <a:t>u 2D sliku.</a:t>
            </a:r>
          </a:p>
          <a:p>
            <a:r>
              <a:rPr lang="hr-HR" sz="1200" b="0" i="0" u="none" strike="noStrike" kern="1200" baseline="0" dirty="0" smtClean="0">
                <a:solidFill>
                  <a:schemeClr val="tx1"/>
                </a:solidFill>
                <a:latin typeface="+mn-lt"/>
                <a:ea typeface="+mn-ea"/>
                <a:cs typeface="+mn-cs"/>
              </a:rPr>
              <a:t>Poznati arapski znanstvenik </a:t>
            </a:r>
            <a:r>
              <a:rPr lang="hr-HR" sz="1200" b="0" i="0" u="none" strike="noStrike" kern="1200" baseline="0" dirty="0" err="1" smtClean="0">
                <a:solidFill>
                  <a:schemeClr val="tx1"/>
                </a:solidFill>
                <a:latin typeface="+mn-lt"/>
                <a:ea typeface="+mn-ea"/>
                <a:cs typeface="+mn-cs"/>
              </a:rPr>
              <a:t>Alhazen</a:t>
            </a:r>
            <a:r>
              <a:rPr lang="hr-HR" sz="1200" b="0" i="0" u="none" strike="noStrike" kern="1200" baseline="0" dirty="0" smtClean="0">
                <a:solidFill>
                  <a:schemeClr val="tx1"/>
                </a:solidFill>
                <a:latin typeface="+mn-lt"/>
                <a:ea typeface="+mn-ea"/>
                <a:cs typeface="+mn-cs"/>
              </a:rPr>
              <a:t> opisao je u 11. st. pojavu prikaza invertirane slike koja nastaje</a:t>
            </a:r>
          </a:p>
          <a:p>
            <a:r>
              <a:rPr lang="hr-HR" sz="1200" b="0" i="0" u="none" strike="noStrike" kern="1200" baseline="0" dirty="0" smtClean="0">
                <a:solidFill>
                  <a:schemeClr val="tx1"/>
                </a:solidFill>
                <a:latin typeface="+mn-lt"/>
                <a:ea typeface="+mn-ea"/>
                <a:cs typeface="+mn-cs"/>
              </a:rPr>
              <a:t>prolaskom svjetlosti kroz sitnu pukotinu. Time je opisan princip rada poznate naprave </a:t>
            </a:r>
            <a:r>
              <a:rPr lang="hr-HR" sz="1200" b="0" i="0" u="none" strike="noStrike" kern="1200" baseline="0" dirty="0" err="1" smtClean="0">
                <a:solidFill>
                  <a:schemeClr val="tx1"/>
                </a:solidFill>
                <a:latin typeface="+mn-lt"/>
                <a:ea typeface="+mn-ea"/>
                <a:cs typeface="+mn-cs"/>
              </a:rPr>
              <a:t>camere</a:t>
            </a:r>
            <a:r>
              <a:rPr lang="hr-HR" sz="1200" b="0" i="0" u="none" strike="noStrike" kern="1200" baseline="0" dirty="0" smtClean="0">
                <a:solidFill>
                  <a:schemeClr val="tx1"/>
                </a:solidFill>
                <a:latin typeface="+mn-lt"/>
                <a:ea typeface="+mn-ea"/>
                <a:cs typeface="+mn-cs"/>
              </a:rPr>
              <a:t> </a:t>
            </a:r>
            <a:r>
              <a:rPr lang="hr-HR" sz="1200" b="0" i="0" u="none" strike="noStrike" kern="1200" baseline="0" dirty="0" err="1" smtClean="0">
                <a:solidFill>
                  <a:schemeClr val="tx1"/>
                </a:solidFill>
                <a:latin typeface="+mn-lt"/>
                <a:ea typeface="+mn-ea"/>
                <a:cs typeface="+mn-cs"/>
              </a:rPr>
              <a:t>obscure</a:t>
            </a:r>
            <a:r>
              <a:rPr lang="hr-HR" sz="1200" b="0" i="0" u="none" strike="noStrike" kern="1200" baseline="0" dirty="0" smtClean="0">
                <a:solidFill>
                  <a:schemeClr val="tx1"/>
                </a:solidFill>
                <a:latin typeface="+mn-lt"/>
                <a:ea typeface="+mn-ea"/>
                <a:cs typeface="+mn-cs"/>
              </a:rPr>
              <a:t>.</a:t>
            </a:r>
          </a:p>
        </p:txBody>
      </p:sp>
      <p:sp>
        <p:nvSpPr>
          <p:cNvPr id="4" name="Slide Number Placeholder 3"/>
          <p:cNvSpPr>
            <a:spLocks noGrp="1"/>
          </p:cNvSpPr>
          <p:nvPr>
            <p:ph type="sldNum" sz="quarter" idx="10"/>
          </p:nvPr>
        </p:nvSpPr>
        <p:spPr/>
        <p:txBody>
          <a:bodyPr/>
          <a:lstStyle/>
          <a:p>
            <a:fld id="{F88C9007-8273-4B68-95E3-67F2FD156764}" type="slidenum">
              <a:rPr lang="hr-HR" smtClean="0"/>
              <a:t>4</a:t>
            </a:fld>
            <a:endParaRPr lang="hr-HR"/>
          </a:p>
        </p:txBody>
      </p:sp>
    </p:spTree>
    <p:extLst>
      <p:ext uri="{BB962C8B-B14F-4D97-AF65-F5344CB8AC3E}">
        <p14:creationId xmlns:p14="http://schemas.microsoft.com/office/powerpoint/2010/main" val="3042510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smtClean="0"/>
              <a:t>Model</a:t>
            </a:r>
            <a:r>
              <a:rPr lang="hr-HR" baseline="0" dirty="0" smtClean="0"/>
              <a:t> stvaranja slike</a:t>
            </a:r>
            <a:r>
              <a:rPr lang="hr-HR" dirty="0" smtClean="0"/>
              <a:t> 2. </a:t>
            </a:r>
            <a:r>
              <a:rPr lang="hr-HR" dirty="0" err="1" smtClean="0"/>
              <a:t>slide</a:t>
            </a:r>
            <a:r>
              <a:rPr lang="hr-HR" dirty="0" smtClean="0"/>
              <a:t>:</a:t>
            </a:r>
          </a:p>
          <a:p>
            <a:r>
              <a:rPr lang="hr-HR" dirty="0" smtClean="0"/>
              <a:t>Nakon</a:t>
            </a:r>
            <a:r>
              <a:rPr lang="hr-HR" baseline="0" dirty="0" smtClean="0"/>
              <a:t> godina razvoja, što uključuje dodatak sustava leća,</a:t>
            </a:r>
          </a:p>
          <a:p>
            <a:r>
              <a:rPr lang="hr-HR" baseline="0" dirty="0" smtClean="0"/>
              <a:t>Početkom 19. st. se razvija postupak fotografiranja u kojem se koristi</a:t>
            </a:r>
          </a:p>
          <a:p>
            <a:r>
              <a:rPr lang="hr-HR" baseline="0" dirty="0" smtClean="0"/>
              <a:t>kamera s točkastim otvorom (</a:t>
            </a:r>
            <a:r>
              <a:rPr lang="hr-HR" baseline="0" dirty="0" err="1" smtClean="0"/>
              <a:t>pinhole</a:t>
            </a:r>
            <a:r>
              <a:rPr lang="hr-HR" baseline="0" dirty="0" smtClean="0"/>
              <a:t> </a:t>
            </a:r>
            <a:r>
              <a:rPr lang="hr-HR" baseline="0" dirty="0" err="1" smtClean="0"/>
              <a:t>camera</a:t>
            </a:r>
            <a:r>
              <a:rPr lang="hr-HR" baseline="0" dirty="0" smtClean="0"/>
              <a:t>). Kamera s točkastim otvorom je preteča današnjih</a:t>
            </a:r>
          </a:p>
          <a:p>
            <a:r>
              <a:rPr lang="hr-HR" baseline="0" dirty="0" smtClean="0"/>
              <a:t>fotoaparata i videokamera zbog čega se njen model stvaranja slike može primijeniti u ovom radu.</a:t>
            </a:r>
            <a:endParaRPr lang="hr-HR" dirty="0" smtClean="0"/>
          </a:p>
          <a:p>
            <a:pPr marL="0" indent="0">
              <a:buFontTx/>
              <a:buNone/>
            </a:pPr>
            <a:endParaRPr lang="hr-HR" baseline="0" dirty="0" smtClean="0"/>
          </a:p>
          <a:p>
            <a:pPr marL="0" indent="0">
              <a:buFontTx/>
              <a:buNone/>
            </a:pPr>
            <a:endParaRPr lang="hr-HR" baseline="0" dirty="0" smtClean="0"/>
          </a:p>
        </p:txBody>
      </p:sp>
      <p:sp>
        <p:nvSpPr>
          <p:cNvPr id="4" name="Slide Number Placeholder 3"/>
          <p:cNvSpPr>
            <a:spLocks noGrp="1"/>
          </p:cNvSpPr>
          <p:nvPr>
            <p:ph type="sldNum" sz="quarter" idx="10"/>
          </p:nvPr>
        </p:nvSpPr>
        <p:spPr/>
        <p:txBody>
          <a:bodyPr/>
          <a:lstStyle/>
          <a:p>
            <a:fld id="{F88C9007-8273-4B68-95E3-67F2FD156764}" type="slidenum">
              <a:rPr lang="hr-HR" smtClean="0"/>
              <a:t>5</a:t>
            </a:fld>
            <a:endParaRPr lang="hr-HR"/>
          </a:p>
        </p:txBody>
      </p:sp>
    </p:spTree>
    <p:extLst>
      <p:ext uri="{BB962C8B-B14F-4D97-AF65-F5344CB8AC3E}">
        <p14:creationId xmlns:p14="http://schemas.microsoft.com/office/powerpoint/2010/main" val="4193232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smtClean="0"/>
              <a:t>Model</a:t>
            </a:r>
            <a:r>
              <a:rPr lang="hr-HR" baseline="0" dirty="0" smtClean="0"/>
              <a:t> stvaranja slike</a:t>
            </a:r>
            <a:r>
              <a:rPr lang="hr-HR" dirty="0" smtClean="0"/>
              <a:t> 3. </a:t>
            </a:r>
            <a:r>
              <a:rPr lang="hr-HR" dirty="0" err="1" smtClean="0"/>
              <a:t>slide</a:t>
            </a:r>
            <a:r>
              <a:rPr lang="hr-HR" dirty="0" smtClean="0"/>
              <a:t>:</a:t>
            </a:r>
          </a:p>
          <a:p>
            <a:r>
              <a:rPr lang="hr-HR" sz="1200" b="0" i="0" u="none" strike="noStrike" kern="1200" baseline="0" dirty="0" smtClean="0">
                <a:solidFill>
                  <a:schemeClr val="tx1"/>
                </a:solidFill>
                <a:latin typeface="+mn-lt"/>
                <a:ea typeface="+mn-ea"/>
                <a:cs typeface="+mn-cs"/>
              </a:rPr>
              <a:t>U modelu se neka koordinata prostora</a:t>
            </a:r>
          </a:p>
          <a:p>
            <a:r>
              <a:rPr lang="hr-HR" sz="1200" b="0" i="0" u="none" strike="noStrike" kern="1200" baseline="0" dirty="0" smtClean="0">
                <a:solidFill>
                  <a:schemeClr val="tx1"/>
                </a:solidFill>
                <a:latin typeface="+mn-lt"/>
                <a:ea typeface="+mn-ea"/>
                <a:cs typeface="+mn-cs"/>
              </a:rPr>
              <a:t>X = (𝑋, 𝑌, 𝑍)𝑇 preslikava u točku na ravnini slike. Uz pomoć sličnosti kutova ustanovi</a:t>
            </a:r>
          </a:p>
          <a:p>
            <a:r>
              <a:rPr lang="hr-HR" sz="1200" b="0" i="0" u="none" strike="noStrike" kern="1200" baseline="0" dirty="0" smtClean="0">
                <a:solidFill>
                  <a:schemeClr val="tx1"/>
                </a:solidFill>
                <a:latin typeface="+mn-lt"/>
                <a:ea typeface="+mn-ea"/>
                <a:cs typeface="+mn-cs"/>
              </a:rPr>
              <a:t>se da se točka X preslikava u točku (𝑓𝑋/𝑍, 𝑓𝑌/𝑍, 𝑓)𝑇 na ravnini slike.</a:t>
            </a:r>
          </a:p>
          <a:p>
            <a:r>
              <a:rPr lang="hr-HR" sz="1200" b="0" i="0" u="none" strike="noStrike" kern="1200" baseline="0" dirty="0" smtClean="0">
                <a:solidFill>
                  <a:schemeClr val="tx1"/>
                </a:solidFill>
                <a:latin typeface="+mn-lt"/>
                <a:ea typeface="+mn-ea"/>
                <a:cs typeface="+mn-cs"/>
              </a:rPr>
              <a:t>Ovime je opisano preslikavanje iz Euklidskog 3D prostora ℝ3 u Euklidski 2D</a:t>
            </a:r>
          </a:p>
          <a:p>
            <a:r>
              <a:rPr lang="hr-HR" sz="1200" b="0" i="0" u="none" strike="noStrike" kern="1200" baseline="0" dirty="0" smtClean="0">
                <a:solidFill>
                  <a:schemeClr val="tx1"/>
                </a:solidFill>
                <a:latin typeface="+mn-lt"/>
                <a:ea typeface="+mn-ea"/>
                <a:cs typeface="+mn-cs"/>
              </a:rPr>
              <a:t>prostor ℝ2.</a:t>
            </a:r>
            <a:endParaRPr lang="hr-HR" baseline="0" dirty="0" smtClean="0"/>
          </a:p>
          <a:p>
            <a:pPr marL="0" indent="0">
              <a:buFontTx/>
              <a:buNone/>
            </a:pPr>
            <a:endParaRPr lang="hr-HR" baseline="0" dirty="0" smtClean="0"/>
          </a:p>
        </p:txBody>
      </p:sp>
      <p:sp>
        <p:nvSpPr>
          <p:cNvPr id="4" name="Slide Number Placeholder 3"/>
          <p:cNvSpPr>
            <a:spLocks noGrp="1"/>
          </p:cNvSpPr>
          <p:nvPr>
            <p:ph type="sldNum" sz="quarter" idx="10"/>
          </p:nvPr>
        </p:nvSpPr>
        <p:spPr/>
        <p:txBody>
          <a:bodyPr/>
          <a:lstStyle/>
          <a:p>
            <a:fld id="{F88C9007-8273-4B68-95E3-67F2FD156764}" type="slidenum">
              <a:rPr lang="hr-HR" smtClean="0"/>
              <a:t>6</a:t>
            </a:fld>
            <a:endParaRPr lang="hr-HR"/>
          </a:p>
        </p:txBody>
      </p:sp>
    </p:spTree>
    <p:extLst>
      <p:ext uri="{BB962C8B-B14F-4D97-AF65-F5344CB8AC3E}">
        <p14:creationId xmlns:p14="http://schemas.microsoft.com/office/powerpoint/2010/main" val="683409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hr-HR" dirty="0" smtClean="0"/>
                  <a:t>Model</a:t>
                </a:r>
                <a:r>
                  <a:rPr lang="hr-HR" baseline="0" dirty="0" smtClean="0"/>
                  <a:t> stvaranja slike</a:t>
                </a:r>
                <a:r>
                  <a:rPr lang="hr-HR" dirty="0" smtClean="0"/>
                  <a:t> 4. </a:t>
                </a:r>
                <a:r>
                  <a:rPr lang="hr-HR" dirty="0" err="1" smtClean="0"/>
                  <a:t>slide</a:t>
                </a:r>
                <a:r>
                  <a:rPr lang="hr-HR" dirty="0" smtClean="0"/>
                  <a:t>:</a:t>
                </a:r>
              </a:p>
              <a:p>
                <a:r>
                  <a:rPr lang="hr-HR" sz="1200" kern="1200" dirty="0" smtClean="0">
                    <a:solidFill>
                      <a:schemeClr val="tx1"/>
                    </a:solidFill>
                    <a:effectLst/>
                    <a:latin typeface="+mn-lt"/>
                    <a:ea typeface="+mn-ea"/>
                    <a:cs typeface="+mn-cs"/>
                  </a:rPr>
                  <a:t>Navedeno se preslikavanje može prikazati </a:t>
                </a:r>
              </a:p>
              <a:p>
                <a:r>
                  <a:rPr lang="hr-HR" sz="1200" kern="1200" dirty="0" smtClean="0">
                    <a:solidFill>
                      <a:schemeClr val="tx1"/>
                    </a:solidFill>
                    <a:effectLst/>
                    <a:latin typeface="+mn-lt"/>
                    <a:ea typeface="+mn-ea"/>
                    <a:cs typeface="+mn-cs"/>
                  </a:rPr>
                  <a:t>kao linearno preslikavanje između homogenih koordinata. </a:t>
                </a:r>
              </a:p>
              <a:p>
                <a:r>
                  <a:rPr lang="hr-HR" sz="1200" kern="1200" dirty="0" smtClean="0">
                    <a:solidFill>
                      <a:schemeClr val="tx1"/>
                    </a:solidFill>
                    <a:effectLst/>
                    <a:latin typeface="+mn-lt"/>
                    <a:ea typeface="+mn-ea"/>
                    <a:cs typeface="+mn-cs"/>
                  </a:rPr>
                  <a:t>Pretpostavljeno je da se točka p u kojoj se sijeku optička os kamere i ravnina slike </a:t>
                </a:r>
              </a:p>
              <a:p>
                <a:r>
                  <a:rPr lang="hr-HR" sz="1200" kern="1200" dirty="0" smtClean="0">
                    <a:solidFill>
                      <a:schemeClr val="tx1"/>
                    </a:solidFill>
                    <a:effectLst/>
                    <a:latin typeface="+mn-lt"/>
                    <a:ea typeface="+mn-ea"/>
                    <a:cs typeface="+mn-cs"/>
                  </a:rPr>
                  <a:t>nalazi u ishodištu ravnine slike. U praksi to nije slučaj što treba uzeti u obzir, zato se</a:t>
                </a:r>
                <a:r>
                  <a:rPr lang="hr-HR" sz="1200" kern="1200" baseline="0" dirty="0" smtClean="0">
                    <a:solidFill>
                      <a:schemeClr val="tx1"/>
                    </a:solidFill>
                    <a:effectLst/>
                    <a:latin typeface="+mn-lt"/>
                    <a:ea typeface="+mn-ea"/>
                    <a:cs typeface="+mn-cs"/>
                  </a:rPr>
                  <a:t> u izrazu</a:t>
                </a:r>
              </a:p>
              <a:p>
                <a:r>
                  <a:rPr lang="hr-HR" sz="1200" kern="1200" baseline="0" dirty="0" smtClean="0">
                    <a:solidFill>
                      <a:schemeClr val="tx1"/>
                    </a:solidFill>
                    <a:effectLst/>
                    <a:latin typeface="+mn-lt"/>
                    <a:ea typeface="+mn-ea"/>
                    <a:cs typeface="+mn-cs"/>
                  </a:rPr>
                  <a:t>nalazi koordinata </a:t>
                </a:r>
                <a14:m>
                  <m:oMath xmlns:m="http://schemas.openxmlformats.org/officeDocument/2006/math">
                    <m:r>
                      <a:rPr lang="hr-HR" i="1" smtClean="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hr-HR" i="1">
                            <a:effectLst/>
                            <a:latin typeface="Cambria Math" panose="02040503050406030204" pitchFamily="18" charset="0"/>
                            <a:cs typeface="Times New Roman" panose="02020603050405020304" pitchFamily="18" charset="0"/>
                          </a:rPr>
                        </m:ctrlPr>
                      </m:sSubPr>
                      <m:e>
                        <m:r>
                          <a:rPr lang="hr-HR" i="1">
                            <a:effectLst/>
                            <a:latin typeface="Cambria Math" panose="02040503050406030204" pitchFamily="18" charset="0"/>
                            <a:ea typeface="Calibri" panose="020F0502020204030204" pitchFamily="34" charset="0"/>
                            <a:cs typeface="Times New Roman" panose="02020603050405020304" pitchFamily="18" charset="0"/>
                          </a:rPr>
                          <m:t>𝑐</m:t>
                        </m:r>
                      </m:e>
                      <m:sub>
                        <m:r>
                          <a:rPr lang="hr-HR" i="1">
                            <a:effectLst/>
                            <a:latin typeface="Cambria Math" panose="02040503050406030204" pitchFamily="18" charset="0"/>
                            <a:ea typeface="Calibri" panose="020F0502020204030204" pitchFamily="34" charset="0"/>
                            <a:cs typeface="Times New Roman" panose="02020603050405020304" pitchFamily="18" charset="0"/>
                          </a:rPr>
                          <m:t>𝑥</m:t>
                        </m:r>
                      </m:sub>
                    </m:sSub>
                    <m:r>
                      <a:rPr lang="hr-HR"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hr-HR" i="1">
                            <a:effectLst/>
                            <a:latin typeface="Cambria Math" panose="02040503050406030204" pitchFamily="18" charset="0"/>
                            <a:cs typeface="Times New Roman" panose="02020603050405020304" pitchFamily="18" charset="0"/>
                          </a:rPr>
                        </m:ctrlPr>
                      </m:sSubPr>
                      <m:e>
                        <m:r>
                          <a:rPr lang="hr-HR" i="1">
                            <a:effectLst/>
                            <a:latin typeface="Cambria Math" panose="02040503050406030204" pitchFamily="18" charset="0"/>
                            <a:ea typeface="Calibri" panose="020F0502020204030204" pitchFamily="34" charset="0"/>
                            <a:cs typeface="Times New Roman" panose="02020603050405020304" pitchFamily="18" charset="0"/>
                          </a:rPr>
                          <m:t>𝑐</m:t>
                        </m:r>
                      </m:e>
                      <m:sub>
                        <m:r>
                          <a:rPr lang="hr-HR" i="1">
                            <a:effectLst/>
                            <a:latin typeface="Cambria Math" panose="02040503050406030204" pitchFamily="18" charset="0"/>
                            <a:ea typeface="Calibri" panose="020F0502020204030204" pitchFamily="34" charset="0"/>
                            <a:cs typeface="Times New Roman" panose="02020603050405020304" pitchFamily="18" charset="0"/>
                          </a:rPr>
                          <m:t>𝑦</m:t>
                        </m:r>
                      </m:sub>
                    </m:sSub>
                    <m:sSup>
                      <m:sSupPr>
                        <m:ctrlPr>
                          <a:rPr lang="hr-HR" i="1">
                            <a:effectLst/>
                            <a:latin typeface="Cambria Math" panose="02040503050406030204" pitchFamily="18" charset="0"/>
                            <a:cs typeface="Times New Roman" panose="02020603050405020304" pitchFamily="18" charset="0"/>
                          </a:rPr>
                        </m:ctrlPr>
                      </m:sSupPr>
                      <m:e>
                        <m:r>
                          <a:rPr lang="hr-HR" i="1">
                            <a:effectLst/>
                            <a:latin typeface="Cambria Math" panose="02040503050406030204" pitchFamily="18" charset="0"/>
                            <a:ea typeface="Calibri" panose="020F0502020204030204" pitchFamily="34" charset="0"/>
                            <a:cs typeface="Times New Roman" panose="02020603050405020304" pitchFamily="18" charset="0"/>
                          </a:rPr>
                          <m:t>)</m:t>
                        </m:r>
                      </m:e>
                      <m:sup>
                        <m:r>
                          <a:rPr lang="hr-HR" i="1">
                            <a:effectLst/>
                            <a:latin typeface="Cambria Math" panose="02040503050406030204" pitchFamily="18" charset="0"/>
                            <a:ea typeface="Calibri" panose="020F0502020204030204" pitchFamily="34" charset="0"/>
                            <a:cs typeface="Times New Roman" panose="02020603050405020304" pitchFamily="18" charset="0"/>
                          </a:rPr>
                          <m:t>𝑇</m:t>
                        </m:r>
                      </m:sup>
                    </m:sSup>
                  </m:oMath>
                </a14:m>
                <a:r>
                  <a:rPr lang="hr-HR" sz="1200" kern="1200" dirty="0" smtClean="0">
                    <a:solidFill>
                      <a:schemeClr val="tx1"/>
                    </a:solidFill>
                    <a:effectLst/>
                    <a:latin typeface="+mn-lt"/>
                    <a:ea typeface="+mn-ea"/>
                    <a:cs typeface="+mn-cs"/>
                  </a:rPr>
                  <a:t>. </a:t>
                </a:r>
              </a:p>
              <a:p>
                <a:endParaRPr lang="hr-HR" sz="1200" kern="1200" baseline="0" dirty="0" smtClean="0">
                  <a:solidFill>
                    <a:schemeClr val="tx1"/>
                  </a:solidFill>
                  <a:effectLst/>
                  <a:latin typeface="+mn-lt"/>
                  <a:ea typeface="+mn-ea"/>
                  <a:cs typeface="+mn-cs"/>
                </a:endParaRPr>
              </a:p>
              <a:p>
                <a:r>
                  <a:rPr lang="hr-HR" sz="1200" kern="1200" baseline="0" dirty="0" smtClean="0">
                    <a:solidFill>
                      <a:schemeClr val="tx1"/>
                    </a:solidFill>
                    <a:effectLst/>
                    <a:latin typeface="+mn-lt"/>
                    <a:ea typeface="+mn-ea"/>
                    <a:cs typeface="+mn-cs"/>
                  </a:rPr>
                  <a:t>Iz izraza se može izlučiti matrica K koja se zove matrica kamere.</a:t>
                </a:r>
              </a:p>
              <a:p>
                <a14:m>
                  <m:oMath xmlns:m="http://schemas.openxmlformats.org/officeDocument/2006/math">
                    <m:sSub>
                      <m:sSubPr>
                        <m:ctrlPr>
                          <a:rPr lang="hr-HR" sz="1200" i="1" kern="1200" smtClean="0">
                            <a:solidFill>
                              <a:schemeClr val="tx1"/>
                            </a:solidFill>
                            <a:effectLst/>
                            <a:latin typeface="Cambria Math" panose="02040503050406030204" pitchFamily="18" charset="0"/>
                            <a:ea typeface="+mn-ea"/>
                            <a:cs typeface="+mn-cs"/>
                          </a:rPr>
                        </m:ctrlPr>
                      </m:sSubPr>
                      <m:e>
                        <m:r>
                          <a:rPr lang="hr-HR" sz="1200" i="1" kern="1200">
                            <a:solidFill>
                              <a:schemeClr val="tx1"/>
                            </a:solidFill>
                            <a:effectLst/>
                            <a:latin typeface="Cambria Math" panose="02040503050406030204" pitchFamily="18" charset="0"/>
                            <a:ea typeface="+mn-ea"/>
                            <a:cs typeface="+mn-cs"/>
                          </a:rPr>
                          <m:t>𝑓</m:t>
                        </m:r>
                      </m:e>
                      <m:sub>
                        <m:r>
                          <a:rPr lang="hr-HR" sz="1200" i="1" kern="1200">
                            <a:solidFill>
                              <a:schemeClr val="tx1"/>
                            </a:solidFill>
                            <a:effectLst/>
                            <a:latin typeface="Cambria Math" panose="02040503050406030204" pitchFamily="18" charset="0"/>
                            <a:ea typeface="+mn-ea"/>
                            <a:cs typeface="+mn-cs"/>
                          </a:rPr>
                          <m:t>𝑥</m:t>
                        </m:r>
                      </m:sub>
                    </m:sSub>
                  </m:oMath>
                </a14:m>
                <a:r>
                  <a:rPr lang="hr-HR" sz="1200" kern="1200" dirty="0">
                    <a:solidFill>
                      <a:schemeClr val="tx1"/>
                    </a:solidFill>
                    <a:effectLst/>
                    <a:latin typeface="+mn-lt"/>
                    <a:ea typeface="+mn-ea"/>
                    <a:cs typeface="+mn-cs"/>
                  </a:rPr>
                  <a:t> </a:t>
                </a:r>
                <a:r>
                  <a:rPr lang="hr-HR" sz="1200" kern="1200" dirty="0" smtClean="0">
                    <a:solidFill>
                      <a:schemeClr val="tx1"/>
                    </a:solidFill>
                    <a:effectLst/>
                    <a:latin typeface="+mn-lt"/>
                    <a:ea typeface="+mn-ea"/>
                    <a:cs typeface="+mn-cs"/>
                  </a:rPr>
                  <a:t> i </a:t>
                </a:r>
                <a14:m>
                  <m:oMath xmlns:m="http://schemas.openxmlformats.org/officeDocument/2006/math">
                    <m:sSub>
                      <m:sSubPr>
                        <m:ctrlPr>
                          <a:rPr lang="hr-HR" sz="1200" i="1" kern="1200" smtClean="0">
                            <a:solidFill>
                              <a:schemeClr val="tx1"/>
                            </a:solidFill>
                            <a:effectLst/>
                            <a:latin typeface="Cambria Math" panose="02040503050406030204" pitchFamily="18" charset="0"/>
                            <a:ea typeface="+mn-ea"/>
                            <a:cs typeface="+mn-cs"/>
                          </a:rPr>
                        </m:ctrlPr>
                      </m:sSubPr>
                      <m:e>
                        <m:r>
                          <a:rPr lang="hr-HR" sz="1200" i="1" kern="1200">
                            <a:solidFill>
                              <a:schemeClr val="tx1"/>
                            </a:solidFill>
                            <a:effectLst/>
                            <a:latin typeface="Cambria Math" panose="02040503050406030204" pitchFamily="18" charset="0"/>
                            <a:ea typeface="+mn-ea"/>
                            <a:cs typeface="+mn-cs"/>
                          </a:rPr>
                          <m:t>𝑓</m:t>
                        </m:r>
                      </m:e>
                      <m:sub>
                        <m:r>
                          <a:rPr lang="hr-HR" sz="1200" i="1" kern="1200">
                            <a:solidFill>
                              <a:schemeClr val="tx1"/>
                            </a:solidFill>
                            <a:effectLst/>
                            <a:latin typeface="Cambria Math" panose="02040503050406030204" pitchFamily="18" charset="0"/>
                            <a:ea typeface="+mn-ea"/>
                            <a:cs typeface="+mn-cs"/>
                          </a:rPr>
                          <m:t>𝑦</m:t>
                        </m:r>
                      </m:sub>
                    </m:sSub>
                  </m:oMath>
                </a14:m>
                <a:r>
                  <a:rPr lang="hr-HR" sz="1200" kern="1200" baseline="0" dirty="0" smtClean="0">
                    <a:solidFill>
                      <a:schemeClr val="tx1"/>
                    </a:solidFill>
                    <a:effectLst/>
                    <a:latin typeface="+mn-lt"/>
                    <a:ea typeface="+mn-ea"/>
                    <a:cs typeface="+mn-cs"/>
                  </a:rPr>
                  <a:t> su fokalne duljine izražene u </a:t>
                </a:r>
                <a:r>
                  <a:rPr lang="hr-HR" sz="1200" kern="1200" baseline="0" dirty="0" err="1" smtClean="0">
                    <a:solidFill>
                      <a:schemeClr val="tx1"/>
                    </a:solidFill>
                    <a:effectLst/>
                    <a:latin typeface="+mn-lt"/>
                    <a:ea typeface="+mn-ea"/>
                    <a:cs typeface="+mn-cs"/>
                  </a:rPr>
                  <a:t>pikselima</a:t>
                </a:r>
                <a:r>
                  <a:rPr lang="hr-HR" sz="1200" kern="1200" baseline="0" dirty="0" smtClean="0">
                    <a:solidFill>
                      <a:schemeClr val="tx1"/>
                    </a:solidFill>
                    <a:effectLst/>
                    <a:latin typeface="+mn-lt"/>
                    <a:ea typeface="+mn-ea"/>
                    <a:cs typeface="+mn-cs"/>
                  </a:rPr>
                  <a:t> dobivene dijeljenjem stvarne fokalne duljine F</a:t>
                </a:r>
              </a:p>
              <a:p>
                <a:r>
                  <a:rPr lang="hr-HR" sz="1200" kern="1200" baseline="0" dirty="0" smtClean="0">
                    <a:solidFill>
                      <a:schemeClr val="tx1"/>
                    </a:solidFill>
                    <a:effectLst/>
                    <a:latin typeface="+mn-lt"/>
                    <a:ea typeface="+mn-ea"/>
                    <a:cs typeface="+mn-cs"/>
                  </a:rPr>
                  <a:t>Izražene u milimetrima s duljinom </a:t>
                </a:r>
                <a:r>
                  <a:rPr lang="hr-HR" sz="1200" kern="1200" baseline="0" dirty="0" err="1" smtClean="0">
                    <a:solidFill>
                      <a:schemeClr val="tx1"/>
                    </a:solidFill>
                    <a:effectLst/>
                    <a:latin typeface="+mn-lt"/>
                    <a:ea typeface="+mn-ea"/>
                    <a:cs typeface="+mn-cs"/>
                  </a:rPr>
                  <a:t>piksela</a:t>
                </a:r>
                <a:r>
                  <a:rPr lang="hr-HR" sz="1200" kern="1200" baseline="0" dirty="0" smtClean="0">
                    <a:solidFill>
                      <a:schemeClr val="tx1"/>
                    </a:solidFill>
                    <a:effectLst/>
                    <a:latin typeface="+mn-lt"/>
                    <a:ea typeface="+mn-ea"/>
                    <a:cs typeface="+mn-cs"/>
                  </a:rPr>
                  <a:t> u optičkom senzoru kamere koja je izražena u milimetrima po </a:t>
                </a:r>
                <a:r>
                  <a:rPr lang="hr-HR" sz="1200" kern="1200" baseline="0" dirty="0" err="1" smtClean="0">
                    <a:solidFill>
                      <a:schemeClr val="tx1"/>
                    </a:solidFill>
                    <a:effectLst/>
                    <a:latin typeface="+mn-lt"/>
                    <a:ea typeface="+mn-ea"/>
                    <a:cs typeface="+mn-cs"/>
                  </a:rPr>
                  <a:t>pikselu</a:t>
                </a:r>
                <a:r>
                  <a:rPr lang="hr-HR" sz="1200" kern="1200" baseline="0" dirty="0" smtClean="0">
                    <a:solidFill>
                      <a:schemeClr val="tx1"/>
                    </a:solidFill>
                    <a:effectLst/>
                    <a:latin typeface="+mn-lt"/>
                    <a:ea typeface="+mn-ea"/>
                    <a:cs typeface="+mn-cs"/>
                  </a:rPr>
                  <a:t>.</a:t>
                </a:r>
              </a:p>
              <a:p>
                <a:endParaRPr lang="hr-HR" sz="1200" kern="1200" baseline="0" dirty="0" smtClean="0">
                  <a:solidFill>
                    <a:schemeClr val="tx1"/>
                  </a:solidFill>
                  <a:effectLst/>
                  <a:latin typeface="+mn-lt"/>
                  <a:ea typeface="+mn-ea"/>
                  <a:cs typeface="+mn-cs"/>
                </a:endParaRPr>
              </a:p>
              <a:p>
                <a:r>
                  <a:rPr lang="hr-HR" sz="1200" kern="1200" dirty="0" smtClean="0">
                    <a:solidFill>
                      <a:schemeClr val="tx1"/>
                    </a:solidFill>
                    <a:effectLst/>
                    <a:latin typeface="+mn-lt"/>
                    <a:ea typeface="+mn-ea"/>
                    <a:cs typeface="+mn-cs"/>
                  </a:rPr>
                  <a:t>Točka prostora </a:t>
                </a:r>
                <a14:m>
                  <m:oMath xmlns:m="http://schemas.openxmlformats.org/officeDocument/2006/math">
                    <m:r>
                      <m:rPr>
                        <m:nor/>
                      </m:rPr>
                      <a:rPr lang="hr-HR" sz="1200" kern="1200">
                        <a:solidFill>
                          <a:schemeClr val="tx1"/>
                        </a:solidFill>
                        <a:effectLst/>
                        <a:latin typeface="+mn-lt"/>
                        <a:ea typeface="+mn-ea"/>
                        <a:cs typeface="+mn-cs"/>
                      </a:rPr>
                      <m:t>X</m:t>
                    </m:r>
                  </m:oMath>
                </a14:m>
                <a:r>
                  <a:rPr lang="hr-HR" sz="1200" kern="1200" dirty="0">
                    <a:solidFill>
                      <a:schemeClr val="tx1"/>
                    </a:solidFill>
                    <a:effectLst/>
                    <a:latin typeface="+mn-lt"/>
                    <a:ea typeface="+mn-ea"/>
                    <a:cs typeface="+mn-cs"/>
                  </a:rPr>
                  <a:t> posebno se označava s </a:t>
                </a:r>
                <a14:m>
                  <m:oMath xmlns:m="http://schemas.openxmlformats.org/officeDocument/2006/math">
                    <m:sSub>
                      <m:sSubPr>
                        <m:ctrlPr>
                          <a:rPr lang="hr-HR" sz="1200" i="1" kern="1200">
                            <a:solidFill>
                              <a:schemeClr val="tx1"/>
                            </a:solidFill>
                            <a:effectLst/>
                            <a:latin typeface="Cambria Math" panose="02040503050406030204" pitchFamily="18" charset="0"/>
                            <a:ea typeface="+mn-ea"/>
                            <a:cs typeface="+mn-cs"/>
                          </a:rPr>
                        </m:ctrlPr>
                      </m:sSubPr>
                      <m:e>
                        <m:r>
                          <m:rPr>
                            <m:nor/>
                          </m:rPr>
                          <a:rPr lang="hr-HR" sz="1200" kern="1200">
                            <a:solidFill>
                              <a:schemeClr val="tx1"/>
                            </a:solidFill>
                            <a:effectLst/>
                            <a:latin typeface="+mn-lt"/>
                            <a:ea typeface="+mn-ea"/>
                            <a:cs typeface="+mn-cs"/>
                          </a:rPr>
                          <m:t>X</m:t>
                        </m:r>
                      </m:e>
                      <m:sub>
                        <m:r>
                          <a:rPr lang="hr-HR" sz="1200" i="1" kern="1200">
                            <a:solidFill>
                              <a:schemeClr val="tx1"/>
                            </a:solidFill>
                            <a:effectLst/>
                            <a:latin typeface="Cambria Math" panose="02040503050406030204" pitchFamily="18" charset="0"/>
                            <a:ea typeface="+mn-ea"/>
                            <a:cs typeface="+mn-cs"/>
                          </a:rPr>
                          <m:t>𝑐𝑎𝑚</m:t>
                        </m:r>
                      </m:sub>
                    </m:sSub>
                  </m:oMath>
                </a14:m>
                <a:r>
                  <a:rPr lang="hr-HR" sz="1200" kern="1200" dirty="0">
                    <a:solidFill>
                      <a:schemeClr val="tx1"/>
                    </a:solidFill>
                    <a:effectLst/>
                    <a:latin typeface="+mn-lt"/>
                    <a:ea typeface="+mn-ea"/>
                    <a:cs typeface="+mn-cs"/>
                  </a:rPr>
                  <a:t> kako bi se naglasilo da se kamera nalazi u ishodištu Euklidskog koordinatnog sustava i da optička os kamere leži na </a:t>
                </a:r>
                <a14:m>
                  <m:oMath xmlns:m="http://schemas.openxmlformats.org/officeDocument/2006/math">
                    <m:r>
                      <a:rPr lang="hr-HR" sz="1200" i="1" kern="1200">
                        <a:solidFill>
                          <a:schemeClr val="tx1"/>
                        </a:solidFill>
                        <a:effectLst/>
                        <a:latin typeface="Cambria Math" panose="02040503050406030204" pitchFamily="18" charset="0"/>
                        <a:ea typeface="+mn-ea"/>
                        <a:cs typeface="+mn-cs"/>
                      </a:rPr>
                      <m:t>𝑍</m:t>
                    </m:r>
                  </m:oMath>
                </a14:m>
                <a:r>
                  <a:rPr lang="hr-HR" sz="1200" kern="1200" dirty="0">
                    <a:solidFill>
                      <a:schemeClr val="tx1"/>
                    </a:solidFill>
                    <a:effectLst/>
                    <a:latin typeface="+mn-lt"/>
                    <a:ea typeface="+mn-ea"/>
                    <a:cs typeface="+mn-cs"/>
                  </a:rPr>
                  <a:t> - osi tog sustava</a:t>
                </a:r>
                <a:r>
                  <a:rPr lang="hr-HR" sz="1200" kern="1200" dirty="0" smtClean="0">
                    <a:solidFill>
                      <a:schemeClr val="tx1"/>
                    </a:solidFill>
                    <a:effectLst/>
                    <a:latin typeface="+mn-lt"/>
                    <a:ea typeface="+mn-ea"/>
                    <a:cs typeface="+mn-cs"/>
                  </a:rPr>
                  <a:t>.</a:t>
                </a:r>
              </a:p>
              <a:p>
                <a:r>
                  <a:rPr lang="hr-HR" sz="1200" kern="1200" dirty="0" smtClean="0">
                    <a:solidFill>
                      <a:schemeClr val="tx1"/>
                    </a:solidFill>
                    <a:effectLst/>
                    <a:latin typeface="+mn-lt"/>
                    <a:ea typeface="+mn-ea"/>
                    <a:cs typeface="+mn-cs"/>
                  </a:rPr>
                  <a:t>Takav koordinatni sustav obično se naziva koordinatni podsustav (</a:t>
                </a:r>
                <a:r>
                  <a:rPr lang="hr-HR" sz="1200" kern="1200" dirty="0" err="1" smtClean="0">
                    <a:solidFill>
                      <a:schemeClr val="tx1"/>
                    </a:solidFill>
                    <a:effectLst/>
                    <a:latin typeface="+mn-lt"/>
                    <a:ea typeface="+mn-ea"/>
                    <a:cs typeface="+mn-cs"/>
                  </a:rPr>
                  <a:t>eng</a:t>
                </a:r>
                <a:r>
                  <a:rPr lang="hr-HR" sz="1200" kern="1200" dirty="0" smtClean="0">
                    <a:solidFill>
                      <a:schemeClr val="tx1"/>
                    </a:solidFill>
                    <a:effectLst/>
                    <a:latin typeface="+mn-lt"/>
                    <a:ea typeface="+mn-ea"/>
                    <a:cs typeface="+mn-cs"/>
                  </a:rPr>
                  <a:t>. </a:t>
                </a:r>
                <a:r>
                  <a:rPr lang="hr-HR" sz="1200" i="1" kern="1200" dirty="0" err="1" smtClean="0">
                    <a:solidFill>
                      <a:schemeClr val="tx1"/>
                    </a:solidFill>
                    <a:effectLst/>
                    <a:latin typeface="+mn-lt"/>
                    <a:ea typeface="+mn-ea"/>
                    <a:cs typeface="+mn-cs"/>
                  </a:rPr>
                  <a:t>coordinate</a:t>
                </a:r>
                <a:r>
                  <a:rPr lang="hr-HR" sz="1200" i="1" kern="1200" dirty="0" smtClean="0">
                    <a:solidFill>
                      <a:schemeClr val="tx1"/>
                    </a:solidFill>
                    <a:effectLst/>
                    <a:latin typeface="+mn-lt"/>
                    <a:ea typeface="+mn-ea"/>
                    <a:cs typeface="+mn-cs"/>
                  </a:rPr>
                  <a:t> </a:t>
                </a:r>
                <a:r>
                  <a:rPr lang="hr-HR" sz="1200" i="1" kern="1200" dirty="0" err="1" smtClean="0">
                    <a:solidFill>
                      <a:schemeClr val="tx1"/>
                    </a:solidFill>
                    <a:effectLst/>
                    <a:latin typeface="+mn-lt"/>
                    <a:ea typeface="+mn-ea"/>
                    <a:cs typeface="+mn-cs"/>
                  </a:rPr>
                  <a:t>frame</a:t>
                </a:r>
                <a:r>
                  <a:rPr lang="hr-HR" sz="1200" kern="1200" dirty="0" smtClean="0">
                    <a:solidFill>
                      <a:schemeClr val="tx1"/>
                    </a:solidFill>
                    <a:effectLst/>
                    <a:latin typeface="+mn-lt"/>
                    <a:ea typeface="+mn-ea"/>
                    <a:cs typeface="+mn-cs"/>
                  </a:rPr>
                  <a:t>, u nastavku teksta podsustav) kamere. </a:t>
                </a:r>
              </a:p>
              <a:p>
                <a:endParaRPr lang="hr-HR" sz="1200" kern="1200" baseline="0" dirty="0" smtClean="0">
                  <a:solidFill>
                    <a:schemeClr val="tx1"/>
                  </a:solidFill>
                  <a:effectLst/>
                  <a:latin typeface="+mn-lt"/>
                  <a:ea typeface="+mn-ea"/>
                  <a:cs typeface="+mn-cs"/>
                </a:endParaRPr>
              </a:p>
              <a:p>
                <a:endParaRPr lang="hr-HR" sz="1200" kern="1200" baseline="0" dirty="0" smtClean="0">
                  <a:solidFill>
                    <a:schemeClr val="tx1"/>
                  </a:solidFill>
                  <a:effectLst/>
                  <a:latin typeface="+mn-lt"/>
                  <a:ea typeface="+mn-ea"/>
                  <a:cs typeface="+mn-cs"/>
                </a:endParaRPr>
              </a:p>
              <a:p>
                <a:endParaRPr lang="hr-HR" baseline="0" dirty="0" smtClean="0"/>
              </a:p>
            </p:txBody>
          </p:sp>
        </mc:Choice>
        <mc:Fallback xmlns="">
          <p:sp>
            <p:nvSpPr>
              <p:cNvPr id="3" name="Notes Placeholder 2"/>
              <p:cNvSpPr>
                <a:spLocks noGrp="1"/>
              </p:cNvSpPr>
              <p:nvPr>
                <p:ph type="body" idx="1"/>
              </p:nvPr>
            </p:nvSpPr>
            <p:spPr/>
            <p:txBody>
              <a:bodyPr/>
              <a:lstStyle/>
              <a:p>
                <a:r>
                  <a:rPr lang="hr-HR" dirty="0" smtClean="0"/>
                  <a:t>Model</a:t>
                </a:r>
                <a:r>
                  <a:rPr lang="hr-HR" baseline="0" dirty="0" smtClean="0"/>
                  <a:t> stvaranja slike</a:t>
                </a:r>
                <a:r>
                  <a:rPr lang="hr-HR" dirty="0" smtClean="0"/>
                  <a:t> 4. </a:t>
                </a:r>
                <a:r>
                  <a:rPr lang="hr-HR" dirty="0" err="1" smtClean="0"/>
                  <a:t>slide</a:t>
                </a:r>
                <a:r>
                  <a:rPr lang="hr-HR" dirty="0" smtClean="0"/>
                  <a:t>:</a:t>
                </a:r>
              </a:p>
              <a:p>
                <a:r>
                  <a:rPr lang="hr-HR" sz="1200" kern="1200" dirty="0" smtClean="0">
                    <a:solidFill>
                      <a:schemeClr val="tx1"/>
                    </a:solidFill>
                    <a:effectLst/>
                    <a:latin typeface="+mn-lt"/>
                    <a:ea typeface="+mn-ea"/>
                    <a:cs typeface="+mn-cs"/>
                  </a:rPr>
                  <a:t>Navedeno se preslikavanje može prikazati </a:t>
                </a:r>
              </a:p>
              <a:p>
                <a:r>
                  <a:rPr lang="hr-HR" sz="1200" kern="1200" dirty="0" smtClean="0">
                    <a:solidFill>
                      <a:schemeClr val="tx1"/>
                    </a:solidFill>
                    <a:effectLst/>
                    <a:latin typeface="+mn-lt"/>
                    <a:ea typeface="+mn-ea"/>
                    <a:cs typeface="+mn-cs"/>
                  </a:rPr>
                  <a:t>kao linearno preslikavanje između homogenih koordinata. </a:t>
                </a:r>
              </a:p>
              <a:p>
                <a:r>
                  <a:rPr lang="hr-HR" sz="1200" kern="1200" dirty="0" smtClean="0">
                    <a:solidFill>
                      <a:schemeClr val="tx1"/>
                    </a:solidFill>
                    <a:effectLst/>
                    <a:latin typeface="+mn-lt"/>
                    <a:ea typeface="+mn-ea"/>
                    <a:cs typeface="+mn-cs"/>
                  </a:rPr>
                  <a:t>Pretpostavljeno je da se točka p u kojoj se sijeku optička os kamere i ravnina slike </a:t>
                </a:r>
              </a:p>
              <a:p>
                <a:r>
                  <a:rPr lang="hr-HR" sz="1200" kern="1200" dirty="0" smtClean="0">
                    <a:solidFill>
                      <a:schemeClr val="tx1"/>
                    </a:solidFill>
                    <a:effectLst/>
                    <a:latin typeface="+mn-lt"/>
                    <a:ea typeface="+mn-ea"/>
                    <a:cs typeface="+mn-cs"/>
                  </a:rPr>
                  <a:t>nalazi u ishodištu ravnine slike. U praksi to nije slučaj što treba uzeti u obzir, zato se</a:t>
                </a:r>
                <a:r>
                  <a:rPr lang="hr-HR" sz="1200" kern="1200" baseline="0" dirty="0" smtClean="0">
                    <a:solidFill>
                      <a:schemeClr val="tx1"/>
                    </a:solidFill>
                    <a:effectLst/>
                    <a:latin typeface="+mn-lt"/>
                    <a:ea typeface="+mn-ea"/>
                    <a:cs typeface="+mn-cs"/>
                  </a:rPr>
                  <a:t> u izrazu</a:t>
                </a:r>
              </a:p>
              <a:p>
                <a:r>
                  <a:rPr lang="hr-HR" sz="1200" kern="1200" baseline="0" dirty="0" smtClean="0">
                    <a:solidFill>
                      <a:schemeClr val="tx1"/>
                    </a:solidFill>
                    <a:effectLst/>
                    <a:latin typeface="+mn-lt"/>
                    <a:ea typeface="+mn-ea"/>
                    <a:cs typeface="+mn-cs"/>
                  </a:rPr>
                  <a:t>nalazi koordinata </a:t>
                </a:r>
                <a:r>
                  <a:rPr lang="hr-HR" i="0" smtClean="0">
                    <a:effectLst/>
                    <a:latin typeface="Cambria Math" panose="02040503050406030204" pitchFamily="18" charset="0"/>
                    <a:ea typeface="Calibri" panose="020F0502020204030204" pitchFamily="34" charset="0"/>
                    <a:cs typeface="Times New Roman" panose="02020603050405020304" pitchFamily="18" charset="0"/>
                  </a:rPr>
                  <a:t>(</a:t>
                </a:r>
                <a:r>
                  <a:rPr lang="hr-HR" i="0">
                    <a:effectLst/>
                    <a:latin typeface="Cambria Math" panose="02040503050406030204" pitchFamily="18" charset="0"/>
                    <a:ea typeface="Calibri" panose="020F0502020204030204" pitchFamily="34" charset="0"/>
                    <a:cs typeface="Times New Roman" panose="02020603050405020304" pitchFamily="18" charset="0"/>
                  </a:rPr>
                  <a:t>𝑐_𝑥,𝑐_𝑦 )^𝑇</a:t>
                </a:r>
                <a:r>
                  <a:rPr lang="hr-HR" sz="1200" kern="1200" dirty="0" smtClean="0">
                    <a:solidFill>
                      <a:schemeClr val="tx1"/>
                    </a:solidFill>
                    <a:effectLst/>
                    <a:latin typeface="+mn-lt"/>
                    <a:ea typeface="+mn-ea"/>
                    <a:cs typeface="+mn-cs"/>
                  </a:rPr>
                  <a:t>. </a:t>
                </a:r>
              </a:p>
              <a:p>
                <a:endParaRPr lang="hr-HR" sz="1200" kern="1200" baseline="0" dirty="0" smtClean="0">
                  <a:solidFill>
                    <a:schemeClr val="tx1"/>
                  </a:solidFill>
                  <a:effectLst/>
                  <a:latin typeface="+mn-lt"/>
                  <a:ea typeface="+mn-ea"/>
                  <a:cs typeface="+mn-cs"/>
                </a:endParaRPr>
              </a:p>
              <a:p>
                <a:r>
                  <a:rPr lang="hr-HR" sz="1200" kern="1200" baseline="0" dirty="0" smtClean="0">
                    <a:solidFill>
                      <a:schemeClr val="tx1"/>
                    </a:solidFill>
                    <a:effectLst/>
                    <a:latin typeface="+mn-lt"/>
                    <a:ea typeface="+mn-ea"/>
                    <a:cs typeface="+mn-cs"/>
                  </a:rPr>
                  <a:t>Iz izraza se može izlučiti matrica K koja se zove matrica kamere.</a:t>
                </a:r>
              </a:p>
              <a:p>
                <a:r>
                  <a:rPr lang="hr-HR" sz="1200" i="0" kern="1200">
                    <a:solidFill>
                      <a:schemeClr val="tx1"/>
                    </a:solidFill>
                    <a:effectLst/>
                    <a:latin typeface="+mn-lt"/>
                    <a:ea typeface="+mn-ea"/>
                    <a:cs typeface="+mn-cs"/>
                  </a:rPr>
                  <a:t>𝑓</a:t>
                </a:r>
                <a:r>
                  <a:rPr lang="hr-HR" sz="1200" i="0" kern="1200" smtClean="0">
                    <a:solidFill>
                      <a:schemeClr val="tx1"/>
                    </a:solidFill>
                    <a:effectLst/>
                    <a:latin typeface="+mn-lt"/>
                    <a:ea typeface="+mn-ea"/>
                    <a:cs typeface="+mn-cs"/>
                  </a:rPr>
                  <a:t>_</a:t>
                </a:r>
                <a:r>
                  <a:rPr lang="hr-HR" sz="1200" i="0" kern="1200">
                    <a:solidFill>
                      <a:schemeClr val="tx1"/>
                    </a:solidFill>
                    <a:effectLst/>
                    <a:latin typeface="+mn-lt"/>
                    <a:ea typeface="+mn-ea"/>
                    <a:cs typeface="+mn-cs"/>
                  </a:rPr>
                  <a:t>𝑥</a:t>
                </a:r>
                <a:r>
                  <a:rPr lang="hr-HR" sz="1200" kern="1200" dirty="0">
                    <a:solidFill>
                      <a:schemeClr val="tx1"/>
                    </a:solidFill>
                    <a:effectLst/>
                    <a:latin typeface="+mn-lt"/>
                    <a:ea typeface="+mn-ea"/>
                    <a:cs typeface="+mn-cs"/>
                  </a:rPr>
                  <a:t> </a:t>
                </a:r>
                <a:r>
                  <a:rPr lang="hr-HR" sz="1200" kern="1200" dirty="0" smtClean="0">
                    <a:solidFill>
                      <a:schemeClr val="tx1"/>
                    </a:solidFill>
                    <a:effectLst/>
                    <a:latin typeface="+mn-lt"/>
                    <a:ea typeface="+mn-ea"/>
                    <a:cs typeface="+mn-cs"/>
                  </a:rPr>
                  <a:t> i </a:t>
                </a:r>
                <a:r>
                  <a:rPr lang="hr-HR" sz="1200" i="0" kern="1200">
                    <a:solidFill>
                      <a:schemeClr val="tx1"/>
                    </a:solidFill>
                    <a:effectLst/>
                    <a:latin typeface="+mn-lt"/>
                    <a:ea typeface="+mn-ea"/>
                    <a:cs typeface="+mn-cs"/>
                  </a:rPr>
                  <a:t>𝑓</a:t>
                </a:r>
                <a:r>
                  <a:rPr lang="hr-HR" sz="1200" i="0" kern="1200" smtClean="0">
                    <a:solidFill>
                      <a:schemeClr val="tx1"/>
                    </a:solidFill>
                    <a:effectLst/>
                    <a:latin typeface="+mn-lt"/>
                    <a:ea typeface="+mn-ea"/>
                    <a:cs typeface="+mn-cs"/>
                  </a:rPr>
                  <a:t>_</a:t>
                </a:r>
                <a:r>
                  <a:rPr lang="hr-HR" sz="1200" i="0" kern="1200">
                    <a:solidFill>
                      <a:schemeClr val="tx1"/>
                    </a:solidFill>
                    <a:effectLst/>
                    <a:latin typeface="+mn-lt"/>
                    <a:ea typeface="+mn-ea"/>
                    <a:cs typeface="+mn-cs"/>
                  </a:rPr>
                  <a:t>𝑦</a:t>
                </a:r>
                <a:r>
                  <a:rPr lang="hr-HR" sz="1200" kern="1200" baseline="0" dirty="0" smtClean="0">
                    <a:solidFill>
                      <a:schemeClr val="tx1"/>
                    </a:solidFill>
                    <a:effectLst/>
                    <a:latin typeface="+mn-lt"/>
                    <a:ea typeface="+mn-ea"/>
                    <a:cs typeface="+mn-cs"/>
                  </a:rPr>
                  <a:t> su fokalne duljine izražene u </a:t>
                </a:r>
                <a:r>
                  <a:rPr lang="hr-HR" sz="1200" kern="1200" baseline="0" dirty="0" err="1" smtClean="0">
                    <a:solidFill>
                      <a:schemeClr val="tx1"/>
                    </a:solidFill>
                    <a:effectLst/>
                    <a:latin typeface="+mn-lt"/>
                    <a:ea typeface="+mn-ea"/>
                    <a:cs typeface="+mn-cs"/>
                  </a:rPr>
                  <a:t>pikselima</a:t>
                </a:r>
                <a:r>
                  <a:rPr lang="hr-HR" sz="1200" kern="1200" baseline="0" dirty="0" smtClean="0">
                    <a:solidFill>
                      <a:schemeClr val="tx1"/>
                    </a:solidFill>
                    <a:effectLst/>
                    <a:latin typeface="+mn-lt"/>
                    <a:ea typeface="+mn-ea"/>
                    <a:cs typeface="+mn-cs"/>
                  </a:rPr>
                  <a:t> dobivene dijeljenjem stvarne fokalne duljine F</a:t>
                </a:r>
              </a:p>
              <a:p>
                <a:r>
                  <a:rPr lang="hr-HR" sz="1200" kern="1200" baseline="0" dirty="0" smtClean="0">
                    <a:solidFill>
                      <a:schemeClr val="tx1"/>
                    </a:solidFill>
                    <a:effectLst/>
                    <a:latin typeface="+mn-lt"/>
                    <a:ea typeface="+mn-ea"/>
                    <a:cs typeface="+mn-cs"/>
                  </a:rPr>
                  <a:t>Izražene u milimetrima s duljinom </a:t>
                </a:r>
                <a:r>
                  <a:rPr lang="hr-HR" sz="1200" kern="1200" baseline="0" dirty="0" err="1" smtClean="0">
                    <a:solidFill>
                      <a:schemeClr val="tx1"/>
                    </a:solidFill>
                    <a:effectLst/>
                    <a:latin typeface="+mn-lt"/>
                    <a:ea typeface="+mn-ea"/>
                    <a:cs typeface="+mn-cs"/>
                  </a:rPr>
                  <a:t>piksela</a:t>
                </a:r>
                <a:r>
                  <a:rPr lang="hr-HR" sz="1200" kern="1200" baseline="0" dirty="0" smtClean="0">
                    <a:solidFill>
                      <a:schemeClr val="tx1"/>
                    </a:solidFill>
                    <a:effectLst/>
                    <a:latin typeface="+mn-lt"/>
                    <a:ea typeface="+mn-ea"/>
                    <a:cs typeface="+mn-cs"/>
                  </a:rPr>
                  <a:t> u optičkom senzoru kamere koja je izražena u milimetrima po </a:t>
                </a:r>
                <a:r>
                  <a:rPr lang="hr-HR" sz="1200" kern="1200" baseline="0" dirty="0" err="1" smtClean="0">
                    <a:solidFill>
                      <a:schemeClr val="tx1"/>
                    </a:solidFill>
                    <a:effectLst/>
                    <a:latin typeface="+mn-lt"/>
                    <a:ea typeface="+mn-ea"/>
                    <a:cs typeface="+mn-cs"/>
                  </a:rPr>
                  <a:t>pikselu</a:t>
                </a:r>
                <a:r>
                  <a:rPr lang="hr-HR" sz="1200" kern="1200" baseline="0" dirty="0" smtClean="0">
                    <a:solidFill>
                      <a:schemeClr val="tx1"/>
                    </a:solidFill>
                    <a:effectLst/>
                    <a:latin typeface="+mn-lt"/>
                    <a:ea typeface="+mn-ea"/>
                    <a:cs typeface="+mn-cs"/>
                  </a:rPr>
                  <a:t>.</a:t>
                </a:r>
              </a:p>
              <a:p>
                <a:endParaRPr lang="hr-HR" baseline="0" dirty="0" smtClean="0"/>
              </a:p>
            </p:txBody>
          </p:sp>
        </mc:Fallback>
      </mc:AlternateContent>
      <p:sp>
        <p:nvSpPr>
          <p:cNvPr id="4" name="Slide Number Placeholder 3"/>
          <p:cNvSpPr>
            <a:spLocks noGrp="1"/>
          </p:cNvSpPr>
          <p:nvPr>
            <p:ph type="sldNum" sz="quarter" idx="10"/>
          </p:nvPr>
        </p:nvSpPr>
        <p:spPr/>
        <p:txBody>
          <a:bodyPr/>
          <a:lstStyle/>
          <a:p>
            <a:fld id="{F88C9007-8273-4B68-95E3-67F2FD156764}" type="slidenum">
              <a:rPr lang="hr-HR" smtClean="0"/>
              <a:t>7</a:t>
            </a:fld>
            <a:endParaRPr lang="hr-HR"/>
          </a:p>
        </p:txBody>
      </p:sp>
    </p:spTree>
    <p:extLst>
      <p:ext uri="{BB962C8B-B14F-4D97-AF65-F5344CB8AC3E}">
        <p14:creationId xmlns:p14="http://schemas.microsoft.com/office/powerpoint/2010/main" val="2926074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hr-HR" dirty="0" smtClean="0"/>
                  <a:t>Model</a:t>
                </a:r>
                <a:r>
                  <a:rPr lang="hr-HR" baseline="0" dirty="0" smtClean="0"/>
                  <a:t> stvaranja slike</a:t>
                </a:r>
                <a:r>
                  <a:rPr lang="hr-HR" dirty="0" smtClean="0"/>
                  <a:t> 5. </a:t>
                </a:r>
                <a:r>
                  <a:rPr lang="hr-HR" dirty="0" err="1" smtClean="0"/>
                  <a:t>slide</a:t>
                </a:r>
                <a:r>
                  <a:rPr lang="hr-HR" dirty="0" smtClean="0"/>
                  <a:t>:</a:t>
                </a:r>
              </a:p>
              <a:p>
                <a:r>
                  <a:rPr lang="hr-HR" sz="1200" kern="1200" dirty="0" smtClean="0">
                    <a:solidFill>
                      <a:schemeClr val="tx1"/>
                    </a:solidFill>
                    <a:effectLst/>
                    <a:latin typeface="+mn-lt"/>
                    <a:ea typeface="+mn-ea"/>
                    <a:cs typeface="+mn-cs"/>
                  </a:rPr>
                  <a:t>Dva podsustava međusobno se odnose kroz rotaciju i translaciju. Točka </a:t>
                </a:r>
                <a14:m>
                  <m:oMath xmlns:m="http://schemas.openxmlformats.org/officeDocument/2006/math">
                    <m:r>
                      <m:rPr>
                        <m:nor/>
                      </m:rPr>
                      <a:rPr lang="hr-HR" sz="1200" kern="1200">
                        <a:solidFill>
                          <a:schemeClr val="tx1"/>
                        </a:solidFill>
                        <a:effectLst/>
                        <a:latin typeface="+mn-lt"/>
                        <a:ea typeface="+mn-ea"/>
                        <a:cs typeface="+mn-cs"/>
                      </a:rPr>
                      <m:t>X</m:t>
                    </m:r>
                  </m:oMath>
                </a14:m>
                <a:r>
                  <a:rPr lang="hr-HR" sz="1200" kern="1200" dirty="0">
                    <a:solidFill>
                      <a:schemeClr val="tx1"/>
                    </a:solidFill>
                    <a:effectLst/>
                    <a:latin typeface="+mn-lt"/>
                    <a:ea typeface="+mn-ea"/>
                    <a:cs typeface="+mn-cs"/>
                  </a:rPr>
                  <a:t>  može se prikazati nehomogenim vektorom </a:t>
                </a:r>
                <a14:m>
                  <m:oMath xmlns:m="http://schemas.openxmlformats.org/officeDocument/2006/math">
                    <m:acc>
                      <m:accPr>
                        <m:chr m:val="̃"/>
                        <m:ctrlPr>
                          <a:rPr lang="hr-HR" sz="1200" i="1" kern="1200">
                            <a:solidFill>
                              <a:schemeClr val="tx1"/>
                            </a:solidFill>
                            <a:effectLst/>
                            <a:latin typeface="Cambria Math" panose="02040503050406030204" pitchFamily="18" charset="0"/>
                            <a:ea typeface="+mn-ea"/>
                            <a:cs typeface="+mn-cs"/>
                          </a:rPr>
                        </m:ctrlPr>
                      </m:accPr>
                      <m:e>
                        <m:r>
                          <m:rPr>
                            <m:nor/>
                          </m:rPr>
                          <a:rPr lang="hr-HR" sz="1200" kern="1200">
                            <a:solidFill>
                              <a:schemeClr val="tx1"/>
                            </a:solidFill>
                            <a:effectLst/>
                            <a:latin typeface="+mn-lt"/>
                            <a:ea typeface="+mn-ea"/>
                            <a:cs typeface="+mn-cs"/>
                          </a:rPr>
                          <m:t>X</m:t>
                        </m:r>
                      </m:e>
                    </m:acc>
                  </m:oMath>
                </a14:m>
                <a:r>
                  <a:rPr lang="hr-HR" dirty="0" smtClean="0"/>
                  <a:t>.</a:t>
                </a:r>
              </a:p>
              <a:p>
                <a:r>
                  <a:rPr lang="hr-HR" sz="1200" kern="1200" dirty="0" smtClean="0">
                    <a:solidFill>
                      <a:schemeClr val="tx1"/>
                    </a:solidFill>
                    <a:effectLst/>
                    <a:latin typeface="+mn-lt"/>
                    <a:ea typeface="+mn-ea"/>
                    <a:cs typeface="+mn-cs"/>
                  </a:rPr>
                  <a:t>Točka </a:t>
                </a:r>
                <a14:m>
                  <m:oMath xmlns:m="http://schemas.openxmlformats.org/officeDocument/2006/math">
                    <m:sSub>
                      <m:sSubPr>
                        <m:ctrlPr>
                          <a:rPr lang="hr-HR" sz="1200" i="1" kern="1200">
                            <a:solidFill>
                              <a:schemeClr val="tx1"/>
                            </a:solidFill>
                            <a:effectLst/>
                            <a:latin typeface="Cambria Math" panose="02040503050406030204" pitchFamily="18" charset="0"/>
                            <a:ea typeface="+mn-ea"/>
                            <a:cs typeface="+mn-cs"/>
                          </a:rPr>
                        </m:ctrlPr>
                      </m:sSubPr>
                      <m:e>
                        <m:r>
                          <m:rPr>
                            <m:nor/>
                          </m:rPr>
                          <a:rPr lang="hr-HR" sz="1200" kern="1200">
                            <a:solidFill>
                              <a:schemeClr val="tx1"/>
                            </a:solidFill>
                            <a:effectLst/>
                            <a:latin typeface="+mn-lt"/>
                            <a:ea typeface="+mn-ea"/>
                            <a:cs typeface="+mn-cs"/>
                          </a:rPr>
                          <m:t>X</m:t>
                        </m:r>
                      </m:e>
                      <m:sub>
                        <m:r>
                          <a:rPr lang="hr-HR" sz="1200" i="1" kern="1200">
                            <a:solidFill>
                              <a:schemeClr val="tx1"/>
                            </a:solidFill>
                            <a:effectLst/>
                            <a:latin typeface="Cambria Math" panose="02040503050406030204" pitchFamily="18" charset="0"/>
                            <a:ea typeface="+mn-ea"/>
                            <a:cs typeface="+mn-cs"/>
                          </a:rPr>
                          <m:t>𝑐𝑎𝑚</m:t>
                        </m:r>
                      </m:sub>
                    </m:sSub>
                  </m:oMath>
                </a14:m>
                <a:r>
                  <a:rPr lang="hr-HR" sz="1200" kern="1200" dirty="0">
                    <a:solidFill>
                      <a:schemeClr val="tx1"/>
                    </a:solidFill>
                    <a:effectLst/>
                    <a:latin typeface="+mn-lt"/>
                    <a:ea typeface="+mn-ea"/>
                    <a:cs typeface="+mn-cs"/>
                  </a:rPr>
                  <a:t> može se prikazati s nehomogenim vektorom  </a:t>
                </a:r>
                <a14:m>
                  <m:oMath xmlns:m="http://schemas.openxmlformats.org/officeDocument/2006/math">
                    <m:sSub>
                      <m:sSubPr>
                        <m:ctrlPr>
                          <a:rPr lang="hr-HR" sz="1200" i="1" kern="1200">
                            <a:solidFill>
                              <a:schemeClr val="tx1"/>
                            </a:solidFill>
                            <a:effectLst/>
                            <a:latin typeface="Cambria Math" panose="02040503050406030204" pitchFamily="18" charset="0"/>
                            <a:ea typeface="+mn-ea"/>
                            <a:cs typeface="+mn-cs"/>
                          </a:rPr>
                        </m:ctrlPr>
                      </m:sSubPr>
                      <m:e>
                        <m:acc>
                          <m:accPr>
                            <m:chr m:val="̃"/>
                            <m:ctrlPr>
                              <a:rPr lang="hr-HR" sz="1200" i="1" kern="1200">
                                <a:solidFill>
                                  <a:schemeClr val="tx1"/>
                                </a:solidFill>
                                <a:effectLst/>
                                <a:latin typeface="Cambria Math" panose="02040503050406030204" pitchFamily="18" charset="0"/>
                                <a:ea typeface="+mn-ea"/>
                                <a:cs typeface="+mn-cs"/>
                              </a:rPr>
                            </m:ctrlPr>
                          </m:accPr>
                          <m:e>
                            <m:r>
                              <m:rPr>
                                <m:nor/>
                              </m:rPr>
                              <a:rPr lang="hr-HR" sz="1200" kern="1200">
                                <a:solidFill>
                                  <a:schemeClr val="tx1"/>
                                </a:solidFill>
                                <a:effectLst/>
                                <a:latin typeface="+mn-lt"/>
                                <a:ea typeface="+mn-ea"/>
                                <a:cs typeface="+mn-cs"/>
                              </a:rPr>
                              <m:t>X</m:t>
                            </m:r>
                          </m:e>
                        </m:acc>
                      </m:e>
                      <m:sub>
                        <m:r>
                          <a:rPr lang="hr-HR" sz="1200" i="1" kern="1200">
                            <a:solidFill>
                              <a:schemeClr val="tx1"/>
                            </a:solidFill>
                            <a:effectLst/>
                            <a:latin typeface="Cambria Math" panose="02040503050406030204" pitchFamily="18" charset="0"/>
                            <a:ea typeface="+mn-ea"/>
                            <a:cs typeface="+mn-cs"/>
                          </a:rPr>
                          <m:t>𝑐𝑎𝑚</m:t>
                        </m:r>
                      </m:sub>
                    </m:sSub>
                  </m:oMath>
                </a14:m>
                <a:r>
                  <a:rPr lang="hr-HR" sz="1200" kern="1200" dirty="0">
                    <a:solidFill>
                      <a:schemeClr val="tx1"/>
                    </a:solidFill>
                    <a:effectLst/>
                    <a:latin typeface="+mn-lt"/>
                    <a:ea typeface="+mn-ea"/>
                    <a:cs typeface="+mn-cs"/>
                  </a:rPr>
                  <a:t> koji prikazuje istu točku u svojem podsustavu kamere</a:t>
                </a:r>
                <a:r>
                  <a:rPr lang="hr-HR" sz="120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hr-HR" sz="1200" b="1" i="1" kern="1200">
                            <a:solidFill>
                              <a:schemeClr val="tx1"/>
                            </a:solidFill>
                            <a:effectLst/>
                            <a:latin typeface="Cambria Math" panose="02040503050406030204" pitchFamily="18" charset="0"/>
                            <a:ea typeface="+mn-ea"/>
                            <a:cs typeface="+mn-cs"/>
                          </a:rPr>
                        </m:ctrlPr>
                      </m:accPr>
                      <m:e>
                        <m:r>
                          <m:rPr>
                            <m:nor/>
                          </m:rPr>
                          <a:rPr lang="hr-HR" sz="1200" kern="1200">
                            <a:solidFill>
                              <a:schemeClr val="tx1"/>
                            </a:solidFill>
                            <a:effectLst/>
                            <a:latin typeface="+mn-lt"/>
                            <a:ea typeface="+mn-ea"/>
                            <a:cs typeface="+mn-cs"/>
                          </a:rPr>
                          <m:t>C</m:t>
                        </m:r>
                      </m:e>
                    </m:acc>
                  </m:oMath>
                </a14:m>
                <a:r>
                  <a:rPr lang="hr-HR" sz="1200" kern="1200" dirty="0">
                    <a:solidFill>
                      <a:schemeClr val="tx1"/>
                    </a:solidFill>
                    <a:effectLst/>
                    <a:latin typeface="+mn-lt"/>
                    <a:ea typeface="+mn-ea"/>
                    <a:cs typeface="+mn-cs"/>
                  </a:rPr>
                  <a:t> predstavlja koordinatu centra kamere u podsustavu stvarnog prostora, a </a:t>
                </a:r>
                <a14:m>
                  <m:oMath xmlns:m="http://schemas.openxmlformats.org/officeDocument/2006/math">
                    <m:r>
                      <m:rPr>
                        <m:nor/>
                      </m:rPr>
                      <a:rPr lang="hr-HR" sz="1200" kern="1200">
                        <a:solidFill>
                          <a:schemeClr val="tx1"/>
                        </a:solidFill>
                        <a:effectLst/>
                        <a:latin typeface="+mn-lt"/>
                        <a:ea typeface="+mn-ea"/>
                        <a:cs typeface="+mn-cs"/>
                      </a:rPr>
                      <m:t>R</m:t>
                    </m:r>
                  </m:oMath>
                </a14:m>
                <a:r>
                  <a:rPr lang="hr-HR" sz="1200" kern="1200" dirty="0">
                    <a:solidFill>
                      <a:schemeClr val="tx1"/>
                    </a:solidFill>
                    <a:effectLst/>
                    <a:latin typeface="+mn-lt"/>
                    <a:ea typeface="+mn-ea"/>
                    <a:cs typeface="+mn-cs"/>
                  </a:rPr>
                  <a:t> rotacijsku matricu koja predstavlja orijentaciju podsustava kamere</a:t>
                </a:r>
                <a:r>
                  <a:rPr lang="hr-HR" sz="120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hr-HR"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hr-HR" sz="1200" kern="1200" dirty="0" smtClean="0">
                    <a:solidFill>
                      <a:schemeClr val="tx1"/>
                    </a:solidFill>
                    <a:effectLst/>
                    <a:latin typeface="+mn-lt"/>
                    <a:ea typeface="+mn-ea"/>
                    <a:cs typeface="+mn-cs"/>
                  </a:rPr>
                  <a:t>Izraz od</a:t>
                </a:r>
                <a:r>
                  <a:rPr lang="hr-HR" sz="1200" kern="1200" baseline="0" dirty="0" smtClean="0">
                    <a:solidFill>
                      <a:schemeClr val="tx1"/>
                    </a:solidFill>
                    <a:effectLst/>
                    <a:latin typeface="+mn-lt"/>
                    <a:ea typeface="+mn-ea"/>
                    <a:cs typeface="+mn-cs"/>
                  </a:rPr>
                  <a:t> </a:t>
                </a:r>
                <a14:m>
                  <m:oMath xmlns:m="http://schemas.openxmlformats.org/officeDocument/2006/math">
                    <m:sSub>
                      <m:sSubPr>
                        <m:ctrlPr>
                          <a:rPr lang="hr-HR" i="1" smtClean="0">
                            <a:latin typeface="Cambria Math" panose="02040503050406030204" pitchFamily="18" charset="0"/>
                          </a:rPr>
                        </m:ctrlPr>
                      </m:sSubPr>
                      <m:e>
                        <m:r>
                          <m:rPr>
                            <m:nor/>
                          </m:rPr>
                          <a:rPr lang="hr-HR"/>
                          <m:t>X</m:t>
                        </m:r>
                      </m:e>
                      <m:sub>
                        <m:r>
                          <a:rPr lang="hr-HR" i="1">
                            <a:latin typeface="Cambria Math" panose="02040503050406030204" pitchFamily="18" charset="0"/>
                          </a:rPr>
                          <m:t>𝑐𝑎𝑚</m:t>
                        </m:r>
                      </m:sub>
                    </m:sSub>
                  </m:oMath>
                </a14:m>
                <a:r>
                  <a:rPr lang="hr-HR" sz="1200" kern="1200" dirty="0" smtClean="0">
                    <a:solidFill>
                      <a:schemeClr val="tx1"/>
                    </a:solidFill>
                    <a:effectLst/>
                    <a:latin typeface="+mn-lt"/>
                    <a:ea typeface="+mn-ea"/>
                    <a:cs typeface="+mn-cs"/>
                  </a:rPr>
                  <a:t> se uvrštava</a:t>
                </a:r>
                <a:r>
                  <a:rPr lang="hr-HR" sz="1200" kern="1200" baseline="0" dirty="0" smtClean="0">
                    <a:solidFill>
                      <a:schemeClr val="tx1"/>
                    </a:solidFill>
                    <a:effectLst/>
                    <a:latin typeface="+mn-lt"/>
                    <a:ea typeface="+mn-ea"/>
                    <a:cs typeface="+mn-cs"/>
                  </a:rPr>
                  <a:t> u prethodni izraz za x.</a:t>
                </a:r>
              </a:p>
              <a:p>
                <a:pPr marL="0" marR="0" indent="0" algn="l" defTabSz="914400" rtl="0" eaLnBrk="1" fontAlgn="auto" latinLnBrk="0" hangingPunct="1">
                  <a:lnSpc>
                    <a:spcPct val="100000"/>
                  </a:lnSpc>
                  <a:spcBef>
                    <a:spcPts val="0"/>
                  </a:spcBef>
                  <a:spcAft>
                    <a:spcPts val="0"/>
                  </a:spcAft>
                  <a:buClrTx/>
                  <a:buSzTx/>
                  <a:buFontTx/>
                  <a:buNone/>
                  <a:tabLst/>
                  <a:defRPr/>
                </a:pPr>
                <a:r>
                  <a:rPr lang="hr-HR" sz="1200" kern="1200" baseline="0" dirty="0" smtClean="0">
                    <a:solidFill>
                      <a:schemeClr val="tx1"/>
                    </a:solidFill>
                    <a:effectLst/>
                    <a:latin typeface="+mn-lt"/>
                    <a:ea typeface="+mn-ea"/>
                    <a:cs typeface="+mn-cs"/>
                  </a:rPr>
                  <a:t>Konačno se izluči model stvaranja slike koji svaku točku 3D prostora preslikava u točku 2D ravnine slike.</a:t>
                </a:r>
                <a:endParaRPr lang="hr-HR"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hr-HR" sz="1200" kern="1200" dirty="0">
                  <a:solidFill>
                    <a:schemeClr val="tx1"/>
                  </a:solidFill>
                  <a:effectLst/>
                  <a:latin typeface="+mn-lt"/>
                  <a:ea typeface="+mn-ea"/>
                  <a:cs typeface="+mn-cs"/>
                </a:endParaRPr>
              </a:p>
              <a:p>
                <a:endParaRPr lang="hr-HR" dirty="0" smtClean="0"/>
              </a:p>
            </p:txBody>
          </p:sp>
        </mc:Choice>
        <mc:Fallback xmlns="">
          <p:sp>
            <p:nvSpPr>
              <p:cNvPr id="3" name="Notes Placeholder 2"/>
              <p:cNvSpPr>
                <a:spLocks noGrp="1"/>
              </p:cNvSpPr>
              <p:nvPr>
                <p:ph type="body" idx="1"/>
              </p:nvPr>
            </p:nvSpPr>
            <p:spPr/>
            <p:txBody>
              <a:bodyPr/>
              <a:lstStyle/>
              <a:p>
                <a:r>
                  <a:rPr lang="hr-HR" dirty="0" smtClean="0"/>
                  <a:t>Model</a:t>
                </a:r>
                <a:r>
                  <a:rPr lang="hr-HR" baseline="0" dirty="0" smtClean="0"/>
                  <a:t> stvaranja slike</a:t>
                </a:r>
                <a:r>
                  <a:rPr lang="hr-HR" dirty="0" smtClean="0"/>
                  <a:t> 4. </a:t>
                </a:r>
                <a:r>
                  <a:rPr lang="hr-HR" dirty="0" err="1" smtClean="0"/>
                  <a:t>slide</a:t>
                </a:r>
                <a:r>
                  <a:rPr lang="hr-HR" dirty="0" smtClean="0"/>
                  <a:t>:</a:t>
                </a:r>
              </a:p>
              <a:p>
                <a:r>
                  <a:rPr lang="hr-HR" sz="1200" kern="1200" dirty="0" smtClean="0">
                    <a:solidFill>
                      <a:schemeClr val="tx1"/>
                    </a:solidFill>
                    <a:effectLst/>
                    <a:latin typeface="+mn-lt"/>
                    <a:ea typeface="+mn-ea"/>
                    <a:cs typeface="+mn-cs"/>
                  </a:rPr>
                  <a:t>Navedeno se preslikavanje može prikazati </a:t>
                </a:r>
              </a:p>
              <a:p>
                <a:r>
                  <a:rPr lang="hr-HR" sz="1200" kern="1200" dirty="0" smtClean="0">
                    <a:solidFill>
                      <a:schemeClr val="tx1"/>
                    </a:solidFill>
                    <a:effectLst/>
                    <a:latin typeface="+mn-lt"/>
                    <a:ea typeface="+mn-ea"/>
                    <a:cs typeface="+mn-cs"/>
                  </a:rPr>
                  <a:t>kao linearno preslikavanje između homogenih koordinata. </a:t>
                </a:r>
              </a:p>
              <a:p>
                <a:r>
                  <a:rPr lang="hr-HR" sz="1200" kern="1200" dirty="0" smtClean="0">
                    <a:solidFill>
                      <a:schemeClr val="tx1"/>
                    </a:solidFill>
                    <a:effectLst/>
                    <a:latin typeface="+mn-lt"/>
                    <a:ea typeface="+mn-ea"/>
                    <a:cs typeface="+mn-cs"/>
                  </a:rPr>
                  <a:t>Pretpostavljeno je da se točka p u kojoj se sijeku optička os kamere i ravnina slike </a:t>
                </a:r>
              </a:p>
              <a:p>
                <a:r>
                  <a:rPr lang="hr-HR" sz="1200" kern="1200" dirty="0" smtClean="0">
                    <a:solidFill>
                      <a:schemeClr val="tx1"/>
                    </a:solidFill>
                    <a:effectLst/>
                    <a:latin typeface="+mn-lt"/>
                    <a:ea typeface="+mn-ea"/>
                    <a:cs typeface="+mn-cs"/>
                  </a:rPr>
                  <a:t>nalazi u ishodištu ravnine slike. U praksi to nije slučaj što treba uzeti u obzir, zato se</a:t>
                </a:r>
                <a:r>
                  <a:rPr lang="hr-HR" sz="1200" kern="1200" baseline="0" dirty="0" smtClean="0">
                    <a:solidFill>
                      <a:schemeClr val="tx1"/>
                    </a:solidFill>
                    <a:effectLst/>
                    <a:latin typeface="+mn-lt"/>
                    <a:ea typeface="+mn-ea"/>
                    <a:cs typeface="+mn-cs"/>
                  </a:rPr>
                  <a:t> u izrazu</a:t>
                </a:r>
              </a:p>
              <a:p>
                <a:r>
                  <a:rPr lang="hr-HR" sz="1200" kern="1200" baseline="0" dirty="0" smtClean="0">
                    <a:solidFill>
                      <a:schemeClr val="tx1"/>
                    </a:solidFill>
                    <a:effectLst/>
                    <a:latin typeface="+mn-lt"/>
                    <a:ea typeface="+mn-ea"/>
                    <a:cs typeface="+mn-cs"/>
                  </a:rPr>
                  <a:t>nalazi koordinata </a:t>
                </a:r>
                <a:r>
                  <a:rPr lang="hr-HR" i="0" smtClean="0">
                    <a:effectLst/>
                    <a:latin typeface="Cambria Math" panose="02040503050406030204" pitchFamily="18" charset="0"/>
                    <a:ea typeface="Calibri" panose="020F0502020204030204" pitchFamily="34" charset="0"/>
                    <a:cs typeface="Times New Roman" panose="02020603050405020304" pitchFamily="18" charset="0"/>
                  </a:rPr>
                  <a:t>(</a:t>
                </a:r>
                <a:r>
                  <a:rPr lang="hr-HR" i="0">
                    <a:effectLst/>
                    <a:latin typeface="Cambria Math" panose="02040503050406030204" pitchFamily="18" charset="0"/>
                    <a:ea typeface="Calibri" panose="020F0502020204030204" pitchFamily="34" charset="0"/>
                    <a:cs typeface="Times New Roman" panose="02020603050405020304" pitchFamily="18" charset="0"/>
                  </a:rPr>
                  <a:t>𝑐_𝑥,𝑐_𝑦 )^𝑇</a:t>
                </a:r>
                <a:r>
                  <a:rPr lang="hr-HR" sz="1200" kern="1200" dirty="0" smtClean="0">
                    <a:solidFill>
                      <a:schemeClr val="tx1"/>
                    </a:solidFill>
                    <a:effectLst/>
                    <a:latin typeface="+mn-lt"/>
                    <a:ea typeface="+mn-ea"/>
                    <a:cs typeface="+mn-cs"/>
                  </a:rPr>
                  <a:t>. </a:t>
                </a:r>
              </a:p>
              <a:p>
                <a:endParaRPr lang="hr-HR" sz="1200" kern="1200" baseline="0" dirty="0" smtClean="0">
                  <a:solidFill>
                    <a:schemeClr val="tx1"/>
                  </a:solidFill>
                  <a:effectLst/>
                  <a:latin typeface="+mn-lt"/>
                  <a:ea typeface="+mn-ea"/>
                  <a:cs typeface="+mn-cs"/>
                </a:endParaRPr>
              </a:p>
              <a:p>
                <a:r>
                  <a:rPr lang="hr-HR" sz="1200" kern="1200" baseline="0" dirty="0" smtClean="0">
                    <a:solidFill>
                      <a:schemeClr val="tx1"/>
                    </a:solidFill>
                    <a:effectLst/>
                    <a:latin typeface="+mn-lt"/>
                    <a:ea typeface="+mn-ea"/>
                    <a:cs typeface="+mn-cs"/>
                  </a:rPr>
                  <a:t>Iz izraza se može izlučiti matrica K koja se zove matrica kamere.</a:t>
                </a:r>
              </a:p>
              <a:p>
                <a:r>
                  <a:rPr lang="hr-HR" sz="1200" i="0" kern="1200">
                    <a:solidFill>
                      <a:schemeClr val="tx1"/>
                    </a:solidFill>
                    <a:effectLst/>
                    <a:latin typeface="+mn-lt"/>
                    <a:ea typeface="+mn-ea"/>
                    <a:cs typeface="+mn-cs"/>
                  </a:rPr>
                  <a:t>𝑓</a:t>
                </a:r>
                <a:r>
                  <a:rPr lang="hr-HR" sz="1200" i="0" kern="1200" smtClean="0">
                    <a:solidFill>
                      <a:schemeClr val="tx1"/>
                    </a:solidFill>
                    <a:effectLst/>
                    <a:latin typeface="+mn-lt"/>
                    <a:ea typeface="+mn-ea"/>
                    <a:cs typeface="+mn-cs"/>
                  </a:rPr>
                  <a:t>_</a:t>
                </a:r>
                <a:r>
                  <a:rPr lang="hr-HR" sz="1200" i="0" kern="1200">
                    <a:solidFill>
                      <a:schemeClr val="tx1"/>
                    </a:solidFill>
                    <a:effectLst/>
                    <a:latin typeface="+mn-lt"/>
                    <a:ea typeface="+mn-ea"/>
                    <a:cs typeface="+mn-cs"/>
                  </a:rPr>
                  <a:t>𝑥</a:t>
                </a:r>
                <a:r>
                  <a:rPr lang="hr-HR" sz="1200" kern="1200" dirty="0">
                    <a:solidFill>
                      <a:schemeClr val="tx1"/>
                    </a:solidFill>
                    <a:effectLst/>
                    <a:latin typeface="+mn-lt"/>
                    <a:ea typeface="+mn-ea"/>
                    <a:cs typeface="+mn-cs"/>
                  </a:rPr>
                  <a:t> </a:t>
                </a:r>
                <a:r>
                  <a:rPr lang="hr-HR" sz="1200" kern="1200" dirty="0" smtClean="0">
                    <a:solidFill>
                      <a:schemeClr val="tx1"/>
                    </a:solidFill>
                    <a:effectLst/>
                    <a:latin typeface="+mn-lt"/>
                    <a:ea typeface="+mn-ea"/>
                    <a:cs typeface="+mn-cs"/>
                  </a:rPr>
                  <a:t> i </a:t>
                </a:r>
                <a:r>
                  <a:rPr lang="hr-HR" sz="1200" i="0" kern="1200">
                    <a:solidFill>
                      <a:schemeClr val="tx1"/>
                    </a:solidFill>
                    <a:effectLst/>
                    <a:latin typeface="+mn-lt"/>
                    <a:ea typeface="+mn-ea"/>
                    <a:cs typeface="+mn-cs"/>
                  </a:rPr>
                  <a:t>𝑓</a:t>
                </a:r>
                <a:r>
                  <a:rPr lang="hr-HR" sz="1200" i="0" kern="1200" smtClean="0">
                    <a:solidFill>
                      <a:schemeClr val="tx1"/>
                    </a:solidFill>
                    <a:effectLst/>
                    <a:latin typeface="+mn-lt"/>
                    <a:ea typeface="+mn-ea"/>
                    <a:cs typeface="+mn-cs"/>
                  </a:rPr>
                  <a:t>_</a:t>
                </a:r>
                <a:r>
                  <a:rPr lang="hr-HR" sz="1200" i="0" kern="1200">
                    <a:solidFill>
                      <a:schemeClr val="tx1"/>
                    </a:solidFill>
                    <a:effectLst/>
                    <a:latin typeface="+mn-lt"/>
                    <a:ea typeface="+mn-ea"/>
                    <a:cs typeface="+mn-cs"/>
                  </a:rPr>
                  <a:t>𝑦</a:t>
                </a:r>
                <a:r>
                  <a:rPr lang="hr-HR" sz="1200" kern="1200" baseline="0" dirty="0" smtClean="0">
                    <a:solidFill>
                      <a:schemeClr val="tx1"/>
                    </a:solidFill>
                    <a:effectLst/>
                    <a:latin typeface="+mn-lt"/>
                    <a:ea typeface="+mn-ea"/>
                    <a:cs typeface="+mn-cs"/>
                  </a:rPr>
                  <a:t> su fokalne duljine izražene u </a:t>
                </a:r>
                <a:r>
                  <a:rPr lang="hr-HR" sz="1200" kern="1200" baseline="0" dirty="0" err="1" smtClean="0">
                    <a:solidFill>
                      <a:schemeClr val="tx1"/>
                    </a:solidFill>
                    <a:effectLst/>
                    <a:latin typeface="+mn-lt"/>
                    <a:ea typeface="+mn-ea"/>
                    <a:cs typeface="+mn-cs"/>
                  </a:rPr>
                  <a:t>pikselima</a:t>
                </a:r>
                <a:r>
                  <a:rPr lang="hr-HR" sz="1200" kern="1200" baseline="0" dirty="0" smtClean="0">
                    <a:solidFill>
                      <a:schemeClr val="tx1"/>
                    </a:solidFill>
                    <a:effectLst/>
                    <a:latin typeface="+mn-lt"/>
                    <a:ea typeface="+mn-ea"/>
                    <a:cs typeface="+mn-cs"/>
                  </a:rPr>
                  <a:t> dobivene dijeljenjem stvarne fokalne duljine F</a:t>
                </a:r>
              </a:p>
              <a:p>
                <a:r>
                  <a:rPr lang="hr-HR" sz="1200" kern="1200" baseline="0" dirty="0" smtClean="0">
                    <a:solidFill>
                      <a:schemeClr val="tx1"/>
                    </a:solidFill>
                    <a:effectLst/>
                    <a:latin typeface="+mn-lt"/>
                    <a:ea typeface="+mn-ea"/>
                    <a:cs typeface="+mn-cs"/>
                  </a:rPr>
                  <a:t>Izražene u milimetrima s duljinom </a:t>
                </a:r>
                <a:r>
                  <a:rPr lang="hr-HR" sz="1200" kern="1200" baseline="0" dirty="0" err="1" smtClean="0">
                    <a:solidFill>
                      <a:schemeClr val="tx1"/>
                    </a:solidFill>
                    <a:effectLst/>
                    <a:latin typeface="+mn-lt"/>
                    <a:ea typeface="+mn-ea"/>
                    <a:cs typeface="+mn-cs"/>
                  </a:rPr>
                  <a:t>piksela</a:t>
                </a:r>
                <a:r>
                  <a:rPr lang="hr-HR" sz="1200" kern="1200" baseline="0" dirty="0" smtClean="0">
                    <a:solidFill>
                      <a:schemeClr val="tx1"/>
                    </a:solidFill>
                    <a:effectLst/>
                    <a:latin typeface="+mn-lt"/>
                    <a:ea typeface="+mn-ea"/>
                    <a:cs typeface="+mn-cs"/>
                  </a:rPr>
                  <a:t> u optičkom senzoru kamere koja je izražena u milimetrima po </a:t>
                </a:r>
                <a:r>
                  <a:rPr lang="hr-HR" sz="1200" kern="1200" baseline="0" dirty="0" err="1" smtClean="0">
                    <a:solidFill>
                      <a:schemeClr val="tx1"/>
                    </a:solidFill>
                    <a:effectLst/>
                    <a:latin typeface="+mn-lt"/>
                    <a:ea typeface="+mn-ea"/>
                    <a:cs typeface="+mn-cs"/>
                  </a:rPr>
                  <a:t>pikselu</a:t>
                </a:r>
                <a:r>
                  <a:rPr lang="hr-HR" sz="1200" kern="1200" baseline="0" dirty="0" smtClean="0">
                    <a:solidFill>
                      <a:schemeClr val="tx1"/>
                    </a:solidFill>
                    <a:effectLst/>
                    <a:latin typeface="+mn-lt"/>
                    <a:ea typeface="+mn-ea"/>
                    <a:cs typeface="+mn-cs"/>
                  </a:rPr>
                  <a:t>.</a:t>
                </a:r>
              </a:p>
              <a:p>
                <a:endParaRPr lang="hr-HR" baseline="0" dirty="0" smtClean="0"/>
              </a:p>
            </p:txBody>
          </p:sp>
        </mc:Fallback>
      </mc:AlternateContent>
      <p:sp>
        <p:nvSpPr>
          <p:cNvPr id="4" name="Slide Number Placeholder 3"/>
          <p:cNvSpPr>
            <a:spLocks noGrp="1"/>
          </p:cNvSpPr>
          <p:nvPr>
            <p:ph type="sldNum" sz="quarter" idx="10"/>
          </p:nvPr>
        </p:nvSpPr>
        <p:spPr/>
        <p:txBody>
          <a:bodyPr/>
          <a:lstStyle/>
          <a:p>
            <a:fld id="{F88C9007-8273-4B68-95E3-67F2FD156764}" type="slidenum">
              <a:rPr lang="hr-HR" smtClean="0"/>
              <a:t>8</a:t>
            </a:fld>
            <a:endParaRPr lang="hr-HR"/>
          </a:p>
        </p:txBody>
      </p:sp>
    </p:spTree>
    <p:extLst>
      <p:ext uri="{BB962C8B-B14F-4D97-AF65-F5344CB8AC3E}">
        <p14:creationId xmlns:p14="http://schemas.microsoft.com/office/powerpoint/2010/main" val="2530697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smtClean="0">
                <a:latin typeface="Arial" panose="020B0604020202020204" pitchFamily="34" charset="0"/>
                <a:cs typeface="Arial" panose="020B0604020202020204" pitchFamily="34" charset="0"/>
              </a:rPr>
              <a:t>Kalibracija kamere </a:t>
            </a:r>
            <a:r>
              <a:rPr lang="hr-HR" dirty="0" smtClean="0"/>
              <a:t>1. </a:t>
            </a:r>
            <a:r>
              <a:rPr lang="hr-HR" dirty="0" err="1" smtClean="0"/>
              <a:t>slide</a:t>
            </a:r>
            <a:r>
              <a:rPr lang="hr-HR" dirty="0" smtClean="0"/>
              <a:t>:</a:t>
            </a:r>
          </a:p>
          <a:p>
            <a:pPr marL="0" indent="0">
              <a:buFontTx/>
              <a:buNone/>
            </a:pPr>
            <a:r>
              <a:rPr lang="hr-HR" sz="1200" kern="1200" dirty="0" smtClean="0">
                <a:solidFill>
                  <a:schemeClr val="tx1"/>
                </a:solidFill>
                <a:effectLst/>
                <a:latin typeface="+mn-lt"/>
                <a:ea typeface="+mn-ea"/>
                <a:cs typeface="+mn-cs"/>
              </a:rPr>
              <a:t>Od polovice 18. st. do danas, tehnologija snimanja neprestano se razvijala, a njegov postupak se olakšavao i postajao dostupniji širem broju ljudi.  </a:t>
            </a:r>
          </a:p>
          <a:p>
            <a:pPr marL="0" indent="0">
              <a:buFontTx/>
              <a:buNone/>
            </a:pPr>
            <a:r>
              <a:rPr lang="hr-HR" sz="1200" kern="1200" dirty="0" smtClean="0">
                <a:solidFill>
                  <a:schemeClr val="tx1"/>
                </a:solidFill>
                <a:effectLst/>
                <a:latin typeface="+mn-lt"/>
                <a:ea typeface="+mn-ea"/>
                <a:cs typeface="+mn-cs"/>
              </a:rPr>
              <a:t>Dostupnost se najviše postiže manjom cijenom izrade pa tako i proizvoda što uzrokuje  neke gubitke u kvaliteti koje velika većina korisnika kompromisno prihvaća ili ih ni ne primjećuje. </a:t>
            </a:r>
          </a:p>
          <a:p>
            <a:pPr marL="0" indent="0">
              <a:buFontTx/>
              <a:buNone/>
            </a:pPr>
            <a:r>
              <a:rPr lang="hr-HR" sz="1200" kern="1200" dirty="0" smtClean="0">
                <a:solidFill>
                  <a:schemeClr val="tx1"/>
                </a:solidFill>
                <a:effectLst/>
                <a:latin typeface="+mn-lt"/>
                <a:ea typeface="+mn-ea"/>
                <a:cs typeface="+mn-cs"/>
              </a:rPr>
              <a:t>Problem koji je usko vezan za temu rada je nelinearno izobličenje slike zbog kojeg točke odnosno omjer njihovih međusobnih udaljenosti na slici ne odgovara onom stvarnom. Najistaknutija izobličenja su radijalno i tangencijalno izobličenje slike. </a:t>
            </a:r>
          </a:p>
          <a:p>
            <a:pPr marL="0" indent="0">
              <a:buFontTx/>
              <a:buNone/>
            </a:pPr>
            <a:r>
              <a:rPr lang="hr-HR" sz="1200" kern="1200" dirty="0" smtClean="0">
                <a:solidFill>
                  <a:schemeClr val="tx1"/>
                </a:solidFill>
                <a:effectLst/>
                <a:latin typeface="+mn-lt"/>
                <a:ea typeface="+mn-ea"/>
                <a:cs typeface="+mn-cs"/>
              </a:rPr>
              <a:t>Radijalno izobličenje nastaje zbog korištenja sfernih leća u kameri koje su jeftinije i relativno jednostavno ih je izraditi.</a:t>
            </a:r>
          </a:p>
          <a:p>
            <a:pPr marL="0" indent="0">
              <a:buFontTx/>
              <a:buNone/>
            </a:pPr>
            <a:r>
              <a:rPr lang="hr-HR" sz="1200" kern="1200" dirty="0" smtClean="0">
                <a:solidFill>
                  <a:schemeClr val="tx1"/>
                </a:solidFill>
                <a:effectLst/>
                <a:latin typeface="+mn-lt"/>
                <a:ea typeface="+mn-ea"/>
                <a:cs typeface="+mn-cs"/>
              </a:rPr>
              <a:t>Takvo izobličenje najviše se primjećuje u rubovima slike. Zraka svjetlosti trebala bi se kretati potpuno ravno kroz centar leće no umjesto toga savija se nakon prolaska kroz leću.</a:t>
            </a:r>
          </a:p>
          <a:p>
            <a:pPr marL="0" marR="0" indent="0" algn="l" defTabSz="914400" rtl="0" eaLnBrk="1" fontAlgn="auto" latinLnBrk="0" hangingPunct="1">
              <a:lnSpc>
                <a:spcPct val="100000"/>
              </a:lnSpc>
              <a:spcBef>
                <a:spcPts val="0"/>
              </a:spcBef>
              <a:spcAft>
                <a:spcPts val="0"/>
              </a:spcAft>
              <a:buClrTx/>
              <a:buSzTx/>
              <a:buFontTx/>
              <a:buNone/>
              <a:tabLst/>
              <a:defRPr/>
            </a:pPr>
            <a:r>
              <a:rPr lang="hr-HR" sz="1200" kern="1200" dirty="0" smtClean="0">
                <a:solidFill>
                  <a:schemeClr val="tx1"/>
                </a:solidFill>
                <a:effectLst/>
                <a:latin typeface="+mn-lt"/>
                <a:ea typeface="+mn-ea"/>
                <a:cs typeface="+mn-cs"/>
              </a:rPr>
              <a:t>Tangencijalno izobličenje, za razliku od radijalnog, ne nastaje zbog samih leća već zbog njihovog položaja u odnosu na ravninu u kojoj se nalazi sklop za pretvorbu svjetlosnog u digitalni signal. Zbog nesavršenosti, koja je posljedica obično grubog procesa izrade, leća se ne nalazi potpuno paralelno u odnosu na ravninu sklopa.</a:t>
            </a:r>
          </a:p>
          <a:p>
            <a:pPr marL="0" indent="0">
              <a:buFontTx/>
              <a:buNone/>
            </a:pPr>
            <a:endParaRPr lang="hr-HR" sz="1200" kern="1200" dirty="0" smtClean="0">
              <a:solidFill>
                <a:schemeClr val="tx1"/>
              </a:solidFill>
              <a:effectLst/>
              <a:latin typeface="+mn-lt"/>
              <a:ea typeface="+mn-ea"/>
              <a:cs typeface="+mn-cs"/>
            </a:endParaRPr>
          </a:p>
          <a:p>
            <a:pPr marL="0" indent="0">
              <a:buFontTx/>
              <a:buNone/>
            </a:pPr>
            <a:endParaRPr lang="hr-HR" baseline="0" dirty="0" smtClean="0"/>
          </a:p>
        </p:txBody>
      </p:sp>
      <p:sp>
        <p:nvSpPr>
          <p:cNvPr id="4" name="Slide Number Placeholder 3"/>
          <p:cNvSpPr>
            <a:spLocks noGrp="1"/>
          </p:cNvSpPr>
          <p:nvPr>
            <p:ph type="sldNum" sz="quarter" idx="10"/>
          </p:nvPr>
        </p:nvSpPr>
        <p:spPr/>
        <p:txBody>
          <a:bodyPr/>
          <a:lstStyle/>
          <a:p>
            <a:fld id="{F88C9007-8273-4B68-95E3-67F2FD156764}" type="slidenum">
              <a:rPr lang="hr-HR" smtClean="0"/>
              <a:t>9</a:t>
            </a:fld>
            <a:endParaRPr lang="hr-HR"/>
          </a:p>
        </p:txBody>
      </p:sp>
    </p:spTree>
    <p:extLst>
      <p:ext uri="{BB962C8B-B14F-4D97-AF65-F5344CB8AC3E}">
        <p14:creationId xmlns:p14="http://schemas.microsoft.com/office/powerpoint/2010/main" val="6710944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smtClean="0">
                <a:latin typeface="Arial" panose="020B0604020202020204" pitchFamily="34" charset="0"/>
                <a:cs typeface="Arial" panose="020B0604020202020204" pitchFamily="34" charset="0"/>
              </a:rPr>
              <a:t>Kalibracija kamere </a:t>
            </a:r>
            <a:r>
              <a:rPr lang="hr-HR" dirty="0" smtClean="0"/>
              <a:t>2. </a:t>
            </a:r>
            <a:r>
              <a:rPr lang="hr-HR" dirty="0" err="1" smtClean="0"/>
              <a:t>slide</a:t>
            </a:r>
            <a:r>
              <a:rPr lang="hr-HR" dirty="0" smtClean="0"/>
              <a:t>:</a:t>
            </a:r>
          </a:p>
          <a:p>
            <a:r>
              <a:rPr lang="hr-HR" sz="1200" kern="1200" dirty="0" smtClean="0">
                <a:solidFill>
                  <a:schemeClr val="tx1"/>
                </a:solidFill>
                <a:effectLst/>
                <a:latin typeface="+mn-lt"/>
                <a:ea typeface="+mn-ea"/>
                <a:cs typeface="+mn-cs"/>
              </a:rPr>
              <a:t>Radijalno i tangencijalno izobličenje najbolje se uočava kad se snimani objekt nalazi vrlo blizu kamere i sadrži ravne linije. </a:t>
            </a:r>
          </a:p>
          <a:p>
            <a:pPr marL="0" marR="0" indent="0" algn="l" defTabSz="914400" rtl="0" eaLnBrk="1" fontAlgn="auto" latinLnBrk="0" hangingPunct="1">
              <a:lnSpc>
                <a:spcPct val="100000"/>
              </a:lnSpc>
              <a:spcBef>
                <a:spcPts val="0"/>
              </a:spcBef>
              <a:spcAft>
                <a:spcPts val="0"/>
              </a:spcAft>
              <a:buClrTx/>
              <a:buSzTx/>
              <a:buFontTx/>
              <a:buNone/>
              <a:tabLst/>
              <a:defRPr/>
            </a:pPr>
            <a:r>
              <a:rPr lang="hr-HR" sz="1200" kern="1200" dirty="0" smtClean="0">
                <a:solidFill>
                  <a:schemeClr val="tx1"/>
                </a:solidFill>
                <a:effectLst/>
                <a:latin typeface="+mn-lt"/>
                <a:ea typeface="+mn-ea"/>
                <a:cs typeface="+mn-cs"/>
              </a:rPr>
              <a:t>Izobličenja slika moraju se uzeti u obzir prilikom rekonstrukcije geometrijskih odnosa u sceni uz pomoć slike. </a:t>
            </a:r>
          </a:p>
          <a:p>
            <a:pPr marL="0" marR="0" indent="0" algn="l" defTabSz="914400" rtl="0" eaLnBrk="1" fontAlgn="auto" latinLnBrk="0" hangingPunct="1">
              <a:lnSpc>
                <a:spcPct val="100000"/>
              </a:lnSpc>
              <a:spcBef>
                <a:spcPts val="0"/>
              </a:spcBef>
              <a:spcAft>
                <a:spcPts val="0"/>
              </a:spcAft>
              <a:buClrTx/>
              <a:buSzTx/>
              <a:buFontTx/>
              <a:buNone/>
              <a:tabLst/>
              <a:defRPr/>
            </a:pPr>
            <a:r>
              <a:rPr lang="hr-HR" sz="1200" kern="1200" dirty="0" smtClean="0">
                <a:solidFill>
                  <a:schemeClr val="tx1"/>
                </a:solidFill>
                <a:effectLst/>
                <a:latin typeface="+mn-lt"/>
                <a:ea typeface="+mn-ea"/>
                <a:cs typeface="+mn-cs"/>
              </a:rPr>
              <a:t>Zbog prije navedenih razloga, izobličenja ovise o korištenoj kameri odnosno izvedbi leća koje se nalaze u njoj. To također znači da dva ista modela kamere ne moraju stvarati jednaka izobličenja.</a:t>
            </a:r>
          </a:p>
          <a:p>
            <a:endParaRPr lang="hr-HR" baseline="0" dirty="0" smtClean="0"/>
          </a:p>
        </p:txBody>
      </p:sp>
      <p:sp>
        <p:nvSpPr>
          <p:cNvPr id="4" name="Slide Number Placeholder 3"/>
          <p:cNvSpPr>
            <a:spLocks noGrp="1"/>
          </p:cNvSpPr>
          <p:nvPr>
            <p:ph type="sldNum" sz="quarter" idx="10"/>
          </p:nvPr>
        </p:nvSpPr>
        <p:spPr/>
        <p:txBody>
          <a:bodyPr/>
          <a:lstStyle/>
          <a:p>
            <a:fld id="{F88C9007-8273-4B68-95E3-67F2FD156764}" type="slidenum">
              <a:rPr lang="hr-HR" smtClean="0"/>
              <a:t>10</a:t>
            </a:fld>
            <a:endParaRPr lang="hr-HR"/>
          </a:p>
        </p:txBody>
      </p:sp>
    </p:spTree>
    <p:extLst>
      <p:ext uri="{BB962C8B-B14F-4D97-AF65-F5344CB8AC3E}">
        <p14:creationId xmlns:p14="http://schemas.microsoft.com/office/powerpoint/2010/main" val="6414934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hr-H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hr-HR"/>
          </a:p>
        </p:txBody>
      </p:sp>
      <p:sp>
        <p:nvSpPr>
          <p:cNvPr id="4" name="Date Placeholder 3"/>
          <p:cNvSpPr>
            <a:spLocks noGrp="1"/>
          </p:cNvSpPr>
          <p:nvPr>
            <p:ph type="dt" sz="half" idx="10"/>
          </p:nvPr>
        </p:nvSpPr>
        <p:spPr/>
        <p:txBody>
          <a:bodyPr/>
          <a:lstStyle/>
          <a:p>
            <a:fld id="{204DFF98-E62F-497C-81DB-C5AEEB447A2C}" type="datetimeFigureOut">
              <a:rPr lang="hr-HR" smtClean="0"/>
              <a:t>11.7.2014.</a:t>
            </a:fld>
            <a:endParaRPr lang="hr-HR"/>
          </a:p>
        </p:txBody>
      </p:sp>
      <p:sp>
        <p:nvSpPr>
          <p:cNvPr id="5" name="Footer Placeholder 4"/>
          <p:cNvSpPr>
            <a:spLocks noGrp="1"/>
          </p:cNvSpPr>
          <p:nvPr>
            <p:ph type="ftr" sz="quarter" idx="11"/>
          </p:nvPr>
        </p:nvSpPr>
        <p:spPr/>
        <p:txBody>
          <a:bodyPr/>
          <a:lstStyle/>
          <a:p>
            <a:endParaRPr lang="hr-HR"/>
          </a:p>
        </p:txBody>
      </p:sp>
      <p:sp>
        <p:nvSpPr>
          <p:cNvPr id="6" name="Slide Number Placeholder 5"/>
          <p:cNvSpPr>
            <a:spLocks noGrp="1"/>
          </p:cNvSpPr>
          <p:nvPr>
            <p:ph type="sldNum" sz="quarter" idx="12"/>
          </p:nvPr>
        </p:nvSpPr>
        <p:spPr/>
        <p:txBody>
          <a:bodyPr/>
          <a:lstStyle/>
          <a:p>
            <a:fld id="{08882A0D-2ADA-4359-9C60-21C610E64DA5}" type="slidenum">
              <a:rPr lang="hr-HR" smtClean="0"/>
              <a:t>‹#›</a:t>
            </a:fld>
            <a:endParaRPr lang="hr-HR"/>
          </a:p>
        </p:txBody>
      </p:sp>
    </p:spTree>
    <p:extLst>
      <p:ext uri="{BB962C8B-B14F-4D97-AF65-F5344CB8AC3E}">
        <p14:creationId xmlns:p14="http://schemas.microsoft.com/office/powerpoint/2010/main" val="1992942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r-H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Date Placeholder 3"/>
          <p:cNvSpPr>
            <a:spLocks noGrp="1"/>
          </p:cNvSpPr>
          <p:nvPr>
            <p:ph type="dt" sz="half" idx="10"/>
          </p:nvPr>
        </p:nvSpPr>
        <p:spPr/>
        <p:txBody>
          <a:bodyPr/>
          <a:lstStyle/>
          <a:p>
            <a:fld id="{204DFF98-E62F-497C-81DB-C5AEEB447A2C}" type="datetimeFigureOut">
              <a:rPr lang="hr-HR" smtClean="0"/>
              <a:t>11.7.2014.</a:t>
            </a:fld>
            <a:endParaRPr lang="hr-HR"/>
          </a:p>
        </p:txBody>
      </p:sp>
      <p:sp>
        <p:nvSpPr>
          <p:cNvPr id="5" name="Footer Placeholder 4"/>
          <p:cNvSpPr>
            <a:spLocks noGrp="1"/>
          </p:cNvSpPr>
          <p:nvPr>
            <p:ph type="ftr" sz="quarter" idx="11"/>
          </p:nvPr>
        </p:nvSpPr>
        <p:spPr/>
        <p:txBody>
          <a:bodyPr/>
          <a:lstStyle/>
          <a:p>
            <a:endParaRPr lang="hr-HR"/>
          </a:p>
        </p:txBody>
      </p:sp>
      <p:sp>
        <p:nvSpPr>
          <p:cNvPr id="6" name="Slide Number Placeholder 5"/>
          <p:cNvSpPr>
            <a:spLocks noGrp="1"/>
          </p:cNvSpPr>
          <p:nvPr>
            <p:ph type="sldNum" sz="quarter" idx="12"/>
          </p:nvPr>
        </p:nvSpPr>
        <p:spPr/>
        <p:txBody>
          <a:bodyPr/>
          <a:lstStyle/>
          <a:p>
            <a:fld id="{08882A0D-2ADA-4359-9C60-21C610E64DA5}" type="slidenum">
              <a:rPr lang="hr-HR" smtClean="0"/>
              <a:t>‹#›</a:t>
            </a:fld>
            <a:endParaRPr lang="hr-HR"/>
          </a:p>
        </p:txBody>
      </p:sp>
    </p:spTree>
    <p:extLst>
      <p:ext uri="{BB962C8B-B14F-4D97-AF65-F5344CB8AC3E}">
        <p14:creationId xmlns:p14="http://schemas.microsoft.com/office/powerpoint/2010/main" val="2383534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hr-H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Date Placeholder 3"/>
          <p:cNvSpPr>
            <a:spLocks noGrp="1"/>
          </p:cNvSpPr>
          <p:nvPr>
            <p:ph type="dt" sz="half" idx="10"/>
          </p:nvPr>
        </p:nvSpPr>
        <p:spPr/>
        <p:txBody>
          <a:bodyPr/>
          <a:lstStyle/>
          <a:p>
            <a:fld id="{204DFF98-E62F-497C-81DB-C5AEEB447A2C}" type="datetimeFigureOut">
              <a:rPr lang="hr-HR" smtClean="0"/>
              <a:t>11.7.2014.</a:t>
            </a:fld>
            <a:endParaRPr lang="hr-HR"/>
          </a:p>
        </p:txBody>
      </p:sp>
      <p:sp>
        <p:nvSpPr>
          <p:cNvPr id="5" name="Footer Placeholder 4"/>
          <p:cNvSpPr>
            <a:spLocks noGrp="1"/>
          </p:cNvSpPr>
          <p:nvPr>
            <p:ph type="ftr" sz="quarter" idx="11"/>
          </p:nvPr>
        </p:nvSpPr>
        <p:spPr/>
        <p:txBody>
          <a:bodyPr/>
          <a:lstStyle/>
          <a:p>
            <a:endParaRPr lang="hr-HR"/>
          </a:p>
        </p:txBody>
      </p:sp>
      <p:sp>
        <p:nvSpPr>
          <p:cNvPr id="6" name="Slide Number Placeholder 5"/>
          <p:cNvSpPr>
            <a:spLocks noGrp="1"/>
          </p:cNvSpPr>
          <p:nvPr>
            <p:ph type="sldNum" sz="quarter" idx="12"/>
          </p:nvPr>
        </p:nvSpPr>
        <p:spPr/>
        <p:txBody>
          <a:bodyPr/>
          <a:lstStyle/>
          <a:p>
            <a:fld id="{08882A0D-2ADA-4359-9C60-21C610E64DA5}" type="slidenum">
              <a:rPr lang="hr-HR" smtClean="0"/>
              <a:t>‹#›</a:t>
            </a:fld>
            <a:endParaRPr lang="hr-HR"/>
          </a:p>
        </p:txBody>
      </p:sp>
    </p:spTree>
    <p:extLst>
      <p:ext uri="{BB962C8B-B14F-4D97-AF65-F5344CB8AC3E}">
        <p14:creationId xmlns:p14="http://schemas.microsoft.com/office/powerpoint/2010/main" val="2676145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r-H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Date Placeholder 3"/>
          <p:cNvSpPr>
            <a:spLocks noGrp="1"/>
          </p:cNvSpPr>
          <p:nvPr>
            <p:ph type="dt" sz="half" idx="10"/>
          </p:nvPr>
        </p:nvSpPr>
        <p:spPr/>
        <p:txBody>
          <a:bodyPr/>
          <a:lstStyle/>
          <a:p>
            <a:fld id="{204DFF98-E62F-497C-81DB-C5AEEB447A2C}" type="datetimeFigureOut">
              <a:rPr lang="hr-HR" smtClean="0"/>
              <a:t>11.7.2014.</a:t>
            </a:fld>
            <a:endParaRPr lang="hr-HR"/>
          </a:p>
        </p:txBody>
      </p:sp>
      <p:sp>
        <p:nvSpPr>
          <p:cNvPr id="5" name="Footer Placeholder 4"/>
          <p:cNvSpPr>
            <a:spLocks noGrp="1"/>
          </p:cNvSpPr>
          <p:nvPr>
            <p:ph type="ftr" sz="quarter" idx="11"/>
          </p:nvPr>
        </p:nvSpPr>
        <p:spPr/>
        <p:txBody>
          <a:bodyPr/>
          <a:lstStyle/>
          <a:p>
            <a:endParaRPr lang="hr-HR"/>
          </a:p>
        </p:txBody>
      </p:sp>
      <p:sp>
        <p:nvSpPr>
          <p:cNvPr id="6" name="Slide Number Placeholder 5"/>
          <p:cNvSpPr>
            <a:spLocks noGrp="1"/>
          </p:cNvSpPr>
          <p:nvPr>
            <p:ph type="sldNum" sz="quarter" idx="12"/>
          </p:nvPr>
        </p:nvSpPr>
        <p:spPr/>
        <p:txBody>
          <a:bodyPr/>
          <a:lstStyle/>
          <a:p>
            <a:fld id="{08882A0D-2ADA-4359-9C60-21C610E64DA5}" type="slidenum">
              <a:rPr lang="hr-HR" smtClean="0"/>
              <a:t>‹#›</a:t>
            </a:fld>
            <a:endParaRPr lang="hr-HR"/>
          </a:p>
        </p:txBody>
      </p:sp>
    </p:spTree>
    <p:extLst>
      <p:ext uri="{BB962C8B-B14F-4D97-AF65-F5344CB8AC3E}">
        <p14:creationId xmlns:p14="http://schemas.microsoft.com/office/powerpoint/2010/main" val="2177225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hr-H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4DFF98-E62F-497C-81DB-C5AEEB447A2C}" type="datetimeFigureOut">
              <a:rPr lang="hr-HR" smtClean="0"/>
              <a:t>11.7.2014.</a:t>
            </a:fld>
            <a:endParaRPr lang="hr-HR"/>
          </a:p>
        </p:txBody>
      </p:sp>
      <p:sp>
        <p:nvSpPr>
          <p:cNvPr id="5" name="Footer Placeholder 4"/>
          <p:cNvSpPr>
            <a:spLocks noGrp="1"/>
          </p:cNvSpPr>
          <p:nvPr>
            <p:ph type="ftr" sz="quarter" idx="11"/>
          </p:nvPr>
        </p:nvSpPr>
        <p:spPr/>
        <p:txBody>
          <a:bodyPr/>
          <a:lstStyle/>
          <a:p>
            <a:endParaRPr lang="hr-HR"/>
          </a:p>
        </p:txBody>
      </p:sp>
      <p:sp>
        <p:nvSpPr>
          <p:cNvPr id="6" name="Slide Number Placeholder 5"/>
          <p:cNvSpPr>
            <a:spLocks noGrp="1"/>
          </p:cNvSpPr>
          <p:nvPr>
            <p:ph type="sldNum" sz="quarter" idx="12"/>
          </p:nvPr>
        </p:nvSpPr>
        <p:spPr/>
        <p:txBody>
          <a:bodyPr/>
          <a:lstStyle/>
          <a:p>
            <a:fld id="{08882A0D-2ADA-4359-9C60-21C610E64DA5}" type="slidenum">
              <a:rPr lang="hr-HR" smtClean="0"/>
              <a:t>‹#›</a:t>
            </a:fld>
            <a:endParaRPr lang="hr-HR"/>
          </a:p>
        </p:txBody>
      </p:sp>
    </p:spTree>
    <p:extLst>
      <p:ext uri="{BB962C8B-B14F-4D97-AF65-F5344CB8AC3E}">
        <p14:creationId xmlns:p14="http://schemas.microsoft.com/office/powerpoint/2010/main" val="1742645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r-HR"/>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5" name="Date Placeholder 4"/>
          <p:cNvSpPr>
            <a:spLocks noGrp="1"/>
          </p:cNvSpPr>
          <p:nvPr>
            <p:ph type="dt" sz="half" idx="10"/>
          </p:nvPr>
        </p:nvSpPr>
        <p:spPr/>
        <p:txBody>
          <a:bodyPr/>
          <a:lstStyle/>
          <a:p>
            <a:fld id="{204DFF98-E62F-497C-81DB-C5AEEB447A2C}" type="datetimeFigureOut">
              <a:rPr lang="hr-HR" smtClean="0"/>
              <a:t>11.7.2014.</a:t>
            </a:fld>
            <a:endParaRPr lang="hr-HR"/>
          </a:p>
        </p:txBody>
      </p:sp>
      <p:sp>
        <p:nvSpPr>
          <p:cNvPr id="6" name="Footer Placeholder 5"/>
          <p:cNvSpPr>
            <a:spLocks noGrp="1"/>
          </p:cNvSpPr>
          <p:nvPr>
            <p:ph type="ftr" sz="quarter" idx="11"/>
          </p:nvPr>
        </p:nvSpPr>
        <p:spPr/>
        <p:txBody>
          <a:bodyPr/>
          <a:lstStyle/>
          <a:p>
            <a:endParaRPr lang="hr-HR"/>
          </a:p>
        </p:txBody>
      </p:sp>
      <p:sp>
        <p:nvSpPr>
          <p:cNvPr id="7" name="Slide Number Placeholder 6"/>
          <p:cNvSpPr>
            <a:spLocks noGrp="1"/>
          </p:cNvSpPr>
          <p:nvPr>
            <p:ph type="sldNum" sz="quarter" idx="12"/>
          </p:nvPr>
        </p:nvSpPr>
        <p:spPr/>
        <p:txBody>
          <a:bodyPr/>
          <a:lstStyle/>
          <a:p>
            <a:fld id="{08882A0D-2ADA-4359-9C60-21C610E64DA5}" type="slidenum">
              <a:rPr lang="hr-HR" smtClean="0"/>
              <a:t>‹#›</a:t>
            </a:fld>
            <a:endParaRPr lang="hr-HR"/>
          </a:p>
        </p:txBody>
      </p:sp>
    </p:spTree>
    <p:extLst>
      <p:ext uri="{BB962C8B-B14F-4D97-AF65-F5344CB8AC3E}">
        <p14:creationId xmlns:p14="http://schemas.microsoft.com/office/powerpoint/2010/main" val="3530833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hr-H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7" name="Date Placeholder 6"/>
          <p:cNvSpPr>
            <a:spLocks noGrp="1"/>
          </p:cNvSpPr>
          <p:nvPr>
            <p:ph type="dt" sz="half" idx="10"/>
          </p:nvPr>
        </p:nvSpPr>
        <p:spPr/>
        <p:txBody>
          <a:bodyPr/>
          <a:lstStyle/>
          <a:p>
            <a:fld id="{204DFF98-E62F-497C-81DB-C5AEEB447A2C}" type="datetimeFigureOut">
              <a:rPr lang="hr-HR" smtClean="0"/>
              <a:t>11.7.2014.</a:t>
            </a:fld>
            <a:endParaRPr lang="hr-HR"/>
          </a:p>
        </p:txBody>
      </p:sp>
      <p:sp>
        <p:nvSpPr>
          <p:cNvPr id="8" name="Footer Placeholder 7"/>
          <p:cNvSpPr>
            <a:spLocks noGrp="1"/>
          </p:cNvSpPr>
          <p:nvPr>
            <p:ph type="ftr" sz="quarter" idx="11"/>
          </p:nvPr>
        </p:nvSpPr>
        <p:spPr/>
        <p:txBody>
          <a:bodyPr/>
          <a:lstStyle/>
          <a:p>
            <a:endParaRPr lang="hr-HR"/>
          </a:p>
        </p:txBody>
      </p:sp>
      <p:sp>
        <p:nvSpPr>
          <p:cNvPr id="9" name="Slide Number Placeholder 8"/>
          <p:cNvSpPr>
            <a:spLocks noGrp="1"/>
          </p:cNvSpPr>
          <p:nvPr>
            <p:ph type="sldNum" sz="quarter" idx="12"/>
          </p:nvPr>
        </p:nvSpPr>
        <p:spPr/>
        <p:txBody>
          <a:bodyPr/>
          <a:lstStyle/>
          <a:p>
            <a:fld id="{08882A0D-2ADA-4359-9C60-21C610E64DA5}" type="slidenum">
              <a:rPr lang="hr-HR" smtClean="0"/>
              <a:t>‹#›</a:t>
            </a:fld>
            <a:endParaRPr lang="hr-HR"/>
          </a:p>
        </p:txBody>
      </p:sp>
    </p:spTree>
    <p:extLst>
      <p:ext uri="{BB962C8B-B14F-4D97-AF65-F5344CB8AC3E}">
        <p14:creationId xmlns:p14="http://schemas.microsoft.com/office/powerpoint/2010/main" val="131155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r-HR"/>
          </a:p>
        </p:txBody>
      </p:sp>
      <p:sp>
        <p:nvSpPr>
          <p:cNvPr id="3" name="Date Placeholder 2"/>
          <p:cNvSpPr>
            <a:spLocks noGrp="1"/>
          </p:cNvSpPr>
          <p:nvPr>
            <p:ph type="dt" sz="half" idx="10"/>
          </p:nvPr>
        </p:nvSpPr>
        <p:spPr/>
        <p:txBody>
          <a:bodyPr/>
          <a:lstStyle/>
          <a:p>
            <a:fld id="{204DFF98-E62F-497C-81DB-C5AEEB447A2C}" type="datetimeFigureOut">
              <a:rPr lang="hr-HR" smtClean="0"/>
              <a:t>11.7.2014.</a:t>
            </a:fld>
            <a:endParaRPr lang="hr-HR"/>
          </a:p>
        </p:txBody>
      </p:sp>
      <p:sp>
        <p:nvSpPr>
          <p:cNvPr id="4" name="Footer Placeholder 3"/>
          <p:cNvSpPr>
            <a:spLocks noGrp="1"/>
          </p:cNvSpPr>
          <p:nvPr>
            <p:ph type="ftr" sz="quarter" idx="11"/>
          </p:nvPr>
        </p:nvSpPr>
        <p:spPr/>
        <p:txBody>
          <a:bodyPr/>
          <a:lstStyle/>
          <a:p>
            <a:endParaRPr lang="hr-HR"/>
          </a:p>
        </p:txBody>
      </p:sp>
      <p:sp>
        <p:nvSpPr>
          <p:cNvPr id="5" name="Slide Number Placeholder 4"/>
          <p:cNvSpPr>
            <a:spLocks noGrp="1"/>
          </p:cNvSpPr>
          <p:nvPr>
            <p:ph type="sldNum" sz="quarter" idx="12"/>
          </p:nvPr>
        </p:nvSpPr>
        <p:spPr/>
        <p:txBody>
          <a:bodyPr/>
          <a:lstStyle/>
          <a:p>
            <a:fld id="{08882A0D-2ADA-4359-9C60-21C610E64DA5}" type="slidenum">
              <a:rPr lang="hr-HR" smtClean="0"/>
              <a:t>‹#›</a:t>
            </a:fld>
            <a:endParaRPr lang="hr-HR"/>
          </a:p>
        </p:txBody>
      </p:sp>
    </p:spTree>
    <p:extLst>
      <p:ext uri="{BB962C8B-B14F-4D97-AF65-F5344CB8AC3E}">
        <p14:creationId xmlns:p14="http://schemas.microsoft.com/office/powerpoint/2010/main" val="7748910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4DFF98-E62F-497C-81DB-C5AEEB447A2C}" type="datetimeFigureOut">
              <a:rPr lang="hr-HR" smtClean="0"/>
              <a:t>11.7.2014.</a:t>
            </a:fld>
            <a:endParaRPr lang="hr-HR"/>
          </a:p>
        </p:txBody>
      </p:sp>
      <p:sp>
        <p:nvSpPr>
          <p:cNvPr id="3" name="Footer Placeholder 2"/>
          <p:cNvSpPr>
            <a:spLocks noGrp="1"/>
          </p:cNvSpPr>
          <p:nvPr>
            <p:ph type="ftr" sz="quarter" idx="11"/>
          </p:nvPr>
        </p:nvSpPr>
        <p:spPr/>
        <p:txBody>
          <a:bodyPr/>
          <a:lstStyle/>
          <a:p>
            <a:endParaRPr lang="hr-HR"/>
          </a:p>
        </p:txBody>
      </p:sp>
      <p:sp>
        <p:nvSpPr>
          <p:cNvPr id="4" name="Slide Number Placeholder 3"/>
          <p:cNvSpPr>
            <a:spLocks noGrp="1"/>
          </p:cNvSpPr>
          <p:nvPr>
            <p:ph type="sldNum" sz="quarter" idx="12"/>
          </p:nvPr>
        </p:nvSpPr>
        <p:spPr/>
        <p:txBody>
          <a:bodyPr/>
          <a:lstStyle/>
          <a:p>
            <a:fld id="{08882A0D-2ADA-4359-9C60-21C610E64DA5}" type="slidenum">
              <a:rPr lang="hr-HR" smtClean="0"/>
              <a:t>‹#›</a:t>
            </a:fld>
            <a:endParaRPr lang="hr-HR"/>
          </a:p>
        </p:txBody>
      </p:sp>
    </p:spTree>
    <p:extLst>
      <p:ext uri="{BB962C8B-B14F-4D97-AF65-F5344CB8AC3E}">
        <p14:creationId xmlns:p14="http://schemas.microsoft.com/office/powerpoint/2010/main" val="3826347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hr-H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4DFF98-E62F-497C-81DB-C5AEEB447A2C}" type="datetimeFigureOut">
              <a:rPr lang="hr-HR" smtClean="0"/>
              <a:t>11.7.2014.</a:t>
            </a:fld>
            <a:endParaRPr lang="hr-HR"/>
          </a:p>
        </p:txBody>
      </p:sp>
      <p:sp>
        <p:nvSpPr>
          <p:cNvPr id="6" name="Footer Placeholder 5"/>
          <p:cNvSpPr>
            <a:spLocks noGrp="1"/>
          </p:cNvSpPr>
          <p:nvPr>
            <p:ph type="ftr" sz="quarter" idx="11"/>
          </p:nvPr>
        </p:nvSpPr>
        <p:spPr/>
        <p:txBody>
          <a:bodyPr/>
          <a:lstStyle/>
          <a:p>
            <a:endParaRPr lang="hr-HR"/>
          </a:p>
        </p:txBody>
      </p:sp>
      <p:sp>
        <p:nvSpPr>
          <p:cNvPr id="7" name="Slide Number Placeholder 6"/>
          <p:cNvSpPr>
            <a:spLocks noGrp="1"/>
          </p:cNvSpPr>
          <p:nvPr>
            <p:ph type="sldNum" sz="quarter" idx="12"/>
          </p:nvPr>
        </p:nvSpPr>
        <p:spPr/>
        <p:txBody>
          <a:bodyPr/>
          <a:lstStyle/>
          <a:p>
            <a:fld id="{08882A0D-2ADA-4359-9C60-21C610E64DA5}" type="slidenum">
              <a:rPr lang="hr-HR" smtClean="0"/>
              <a:t>‹#›</a:t>
            </a:fld>
            <a:endParaRPr lang="hr-HR"/>
          </a:p>
        </p:txBody>
      </p:sp>
    </p:spTree>
    <p:extLst>
      <p:ext uri="{BB962C8B-B14F-4D97-AF65-F5344CB8AC3E}">
        <p14:creationId xmlns:p14="http://schemas.microsoft.com/office/powerpoint/2010/main" val="2172468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hr-H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r-H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4DFF98-E62F-497C-81DB-C5AEEB447A2C}" type="datetimeFigureOut">
              <a:rPr lang="hr-HR" smtClean="0"/>
              <a:t>11.7.2014.</a:t>
            </a:fld>
            <a:endParaRPr lang="hr-HR"/>
          </a:p>
        </p:txBody>
      </p:sp>
      <p:sp>
        <p:nvSpPr>
          <p:cNvPr id="6" name="Footer Placeholder 5"/>
          <p:cNvSpPr>
            <a:spLocks noGrp="1"/>
          </p:cNvSpPr>
          <p:nvPr>
            <p:ph type="ftr" sz="quarter" idx="11"/>
          </p:nvPr>
        </p:nvSpPr>
        <p:spPr/>
        <p:txBody>
          <a:bodyPr/>
          <a:lstStyle/>
          <a:p>
            <a:endParaRPr lang="hr-HR"/>
          </a:p>
        </p:txBody>
      </p:sp>
      <p:sp>
        <p:nvSpPr>
          <p:cNvPr id="7" name="Slide Number Placeholder 6"/>
          <p:cNvSpPr>
            <a:spLocks noGrp="1"/>
          </p:cNvSpPr>
          <p:nvPr>
            <p:ph type="sldNum" sz="quarter" idx="12"/>
          </p:nvPr>
        </p:nvSpPr>
        <p:spPr/>
        <p:txBody>
          <a:bodyPr/>
          <a:lstStyle/>
          <a:p>
            <a:fld id="{08882A0D-2ADA-4359-9C60-21C610E64DA5}" type="slidenum">
              <a:rPr lang="hr-HR" smtClean="0"/>
              <a:t>‹#›</a:t>
            </a:fld>
            <a:endParaRPr lang="hr-HR"/>
          </a:p>
        </p:txBody>
      </p:sp>
    </p:spTree>
    <p:extLst>
      <p:ext uri="{BB962C8B-B14F-4D97-AF65-F5344CB8AC3E}">
        <p14:creationId xmlns:p14="http://schemas.microsoft.com/office/powerpoint/2010/main" val="3519708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hr-H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4DFF98-E62F-497C-81DB-C5AEEB447A2C}" type="datetimeFigureOut">
              <a:rPr lang="hr-HR" smtClean="0"/>
              <a:t>11.7.2014.</a:t>
            </a:fld>
            <a:endParaRPr lang="hr-H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r-H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882A0D-2ADA-4359-9C60-21C610E64DA5}" type="slidenum">
              <a:rPr lang="hr-HR" smtClean="0"/>
              <a:t>‹#›</a:t>
            </a:fld>
            <a:endParaRPr lang="hr-HR"/>
          </a:p>
        </p:txBody>
      </p:sp>
    </p:spTree>
    <p:extLst>
      <p:ext uri="{BB962C8B-B14F-4D97-AF65-F5344CB8AC3E}">
        <p14:creationId xmlns:p14="http://schemas.microsoft.com/office/powerpoint/2010/main" val="38860851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1.png"/><Relationship Id="rId7" Type="http://schemas.openxmlformats.org/officeDocument/2006/relationships/image" Target="../media/image1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90.png"/><Relationship Id="rId4" Type="http://schemas.openxmlformats.org/officeDocument/2006/relationships/image" Target="../media/image80.png"/><Relationship Id="rId9"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525463"/>
            <a:ext cx="9144000" cy="998537"/>
          </a:xfrm>
        </p:spPr>
        <p:txBody>
          <a:bodyPr>
            <a:normAutofit/>
          </a:bodyPr>
          <a:lstStyle/>
          <a:p>
            <a:r>
              <a:rPr lang="hr-HR" sz="4400" dirty="0">
                <a:latin typeface="Arial" panose="020B0604020202020204" pitchFamily="34" charset="0"/>
                <a:cs typeface="Arial" panose="020B0604020202020204" pitchFamily="34" charset="0"/>
              </a:rPr>
              <a:t>ZAVRŠNI RAD br. 3667</a:t>
            </a:r>
          </a:p>
        </p:txBody>
      </p:sp>
      <p:sp>
        <p:nvSpPr>
          <p:cNvPr id="3" name="Subtitle 2"/>
          <p:cNvSpPr>
            <a:spLocks noGrp="1"/>
          </p:cNvSpPr>
          <p:nvPr>
            <p:ph type="subTitle" idx="1"/>
          </p:nvPr>
        </p:nvSpPr>
        <p:spPr>
          <a:xfrm>
            <a:off x="3685123" y="4245005"/>
            <a:ext cx="4821753" cy="2303840"/>
          </a:xfrm>
        </p:spPr>
        <p:txBody>
          <a:bodyPr>
            <a:normAutofit/>
          </a:bodyPr>
          <a:lstStyle/>
          <a:p>
            <a:r>
              <a:rPr lang="hr-HR" dirty="0" smtClean="0">
                <a:latin typeface="Arial" panose="020B0604020202020204" pitchFamily="34" charset="0"/>
                <a:cs typeface="Arial" panose="020B0604020202020204" pitchFamily="34" charset="0"/>
              </a:rPr>
              <a:t>Josip Milić</a:t>
            </a:r>
          </a:p>
          <a:p>
            <a:endParaRPr lang="hr-HR" dirty="0"/>
          </a:p>
          <a:p>
            <a:r>
              <a:rPr lang="hr-HR" dirty="0" smtClean="0"/>
              <a:t>Mentor: Izv. prof. dr. </a:t>
            </a:r>
            <a:r>
              <a:rPr lang="hr-HR" dirty="0" err="1" smtClean="0"/>
              <a:t>sc</a:t>
            </a:r>
            <a:r>
              <a:rPr lang="hr-HR" dirty="0" smtClean="0"/>
              <a:t>. Siniša </a:t>
            </a:r>
            <a:r>
              <a:rPr lang="hr-HR" dirty="0" err="1" smtClean="0"/>
              <a:t>Šegvić</a:t>
            </a:r>
            <a:endParaRPr lang="hr-HR" dirty="0" smtClean="0"/>
          </a:p>
          <a:p>
            <a:endParaRPr lang="hr-HR" dirty="0"/>
          </a:p>
          <a:p>
            <a:r>
              <a:rPr lang="hr-HR" dirty="0" smtClean="0">
                <a:latin typeface="Arial" panose="020B0604020202020204" pitchFamily="34" charset="0"/>
                <a:cs typeface="Arial" panose="020B0604020202020204" pitchFamily="34" charset="0"/>
              </a:rPr>
              <a:t>Zagreb, srpanj 2014.</a:t>
            </a:r>
            <a:endParaRPr lang="hr-HR" dirty="0">
              <a:latin typeface="Arial" panose="020B0604020202020204" pitchFamily="34" charset="0"/>
              <a:cs typeface="Arial" panose="020B0604020202020204" pitchFamily="34" charset="0"/>
            </a:endParaRPr>
          </a:p>
        </p:txBody>
      </p:sp>
      <p:sp>
        <p:nvSpPr>
          <p:cNvPr id="4" name="TextBox 3"/>
          <p:cNvSpPr txBox="1"/>
          <p:nvPr/>
        </p:nvSpPr>
        <p:spPr>
          <a:xfrm>
            <a:off x="794709" y="2476500"/>
            <a:ext cx="10602582" cy="1569660"/>
          </a:xfrm>
          <a:prstGeom prst="rect">
            <a:avLst/>
          </a:prstGeom>
          <a:noFill/>
        </p:spPr>
        <p:txBody>
          <a:bodyPr wrap="none" rtlCol="0">
            <a:spAutoFit/>
          </a:bodyPr>
          <a:lstStyle/>
          <a:p>
            <a:pPr algn="ctr"/>
            <a:r>
              <a:rPr lang="hr-HR" sz="4800" b="1" dirty="0">
                <a:latin typeface="Arial" panose="020B0604020202020204" pitchFamily="34" charset="0"/>
                <a:cs typeface="Arial" panose="020B0604020202020204" pitchFamily="34" charset="0"/>
              </a:rPr>
              <a:t>Mjerenje udaljenosti u ravnini ceste</a:t>
            </a:r>
          </a:p>
          <a:p>
            <a:pPr algn="ctr"/>
            <a:r>
              <a:rPr lang="hr-HR" sz="4800" b="1" dirty="0">
                <a:latin typeface="Arial" panose="020B0604020202020204" pitchFamily="34" charset="0"/>
                <a:cs typeface="Arial" panose="020B0604020202020204" pitchFamily="34" charset="0"/>
              </a:rPr>
              <a:t>kamerom postavljenom na vozilu</a:t>
            </a:r>
            <a:endParaRPr lang="hr-HR" sz="4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922149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r-HR" b="1" u="sng" dirty="0" smtClean="0">
                <a:latin typeface="Arial" panose="020B0604020202020204" pitchFamily="34" charset="0"/>
                <a:cs typeface="Arial" panose="020B0604020202020204" pitchFamily="34" charset="0"/>
              </a:rPr>
              <a:t>Kalibracija kamere</a:t>
            </a:r>
            <a:endParaRPr lang="hr-HR" b="1" u="sng" dirty="0">
              <a:latin typeface="Arial" panose="020B0604020202020204" pitchFamily="34" charset="0"/>
              <a:cs typeface="Arial" panose="020B0604020202020204" pitchFamily="34" charset="0"/>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0200" y="1821444"/>
            <a:ext cx="4885800" cy="3885295"/>
          </a:xfrm>
          <a:prstGeom prst="rect">
            <a:avLst/>
          </a:prstGeom>
          <a:ln w="19050">
            <a:solidFill>
              <a:schemeClr val="tx1"/>
            </a:solidFill>
          </a:ln>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5573" y="1743853"/>
            <a:ext cx="5118227" cy="4146809"/>
          </a:xfrm>
          <a:prstGeom prst="rect">
            <a:avLst/>
          </a:prstGeom>
        </p:spPr>
      </p:pic>
    </p:spTree>
    <p:extLst>
      <p:ext uri="{BB962C8B-B14F-4D97-AF65-F5344CB8AC3E}">
        <p14:creationId xmlns:p14="http://schemas.microsoft.com/office/powerpoint/2010/main" val="682037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r-HR" b="1" u="sng" dirty="0" smtClean="0">
                <a:latin typeface="Arial" panose="020B0604020202020204" pitchFamily="34" charset="0"/>
                <a:cs typeface="Arial" panose="020B0604020202020204" pitchFamily="34" charset="0"/>
              </a:rPr>
              <a:t>Kalibracija kamere</a:t>
            </a:r>
            <a:endParaRPr lang="hr-HR" b="1" u="sng"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Rectangle 2"/>
              <p:cNvSpPr/>
              <p:nvPr/>
            </p:nvSpPr>
            <p:spPr>
              <a:xfrm>
                <a:off x="1741344" y="1918355"/>
                <a:ext cx="8106130" cy="2191947"/>
              </a:xfrm>
              <a:prstGeom prst="rect">
                <a:avLst/>
              </a:prstGeom>
            </p:spPr>
            <p:txBody>
              <a:bodyPr wrap="none">
                <a:spAutoFit/>
              </a:bodyPr>
              <a:lstStyle/>
              <a:p>
                <a14:m>
                  <m:oMath xmlns:m="http://schemas.openxmlformats.org/officeDocument/2006/math">
                    <m:r>
                      <m:rPr>
                        <m:nor/>
                      </m:rPr>
                      <a:rPr lang="hr-HR" sz="2800">
                        <a:latin typeface="Cambria Math" panose="02040503050406030204" pitchFamily="18" charset="0"/>
                        <a:ea typeface="Calibri" panose="020F0502020204030204" pitchFamily="34" charset="0"/>
                        <a:cs typeface="Times New Roman" panose="02020603050405020304" pitchFamily="18" charset="0"/>
                      </a:rPr>
                      <m:t>K</m:t>
                    </m:r>
                    <m:r>
                      <a:rPr lang="hr-HR" sz="2800" i="1">
                        <a:effectLst/>
                        <a:latin typeface="Cambria Math" panose="02040503050406030204" pitchFamily="18" charset="0"/>
                        <a:ea typeface="Calibri" panose="020F0502020204030204" pitchFamily="34" charset="0"/>
                        <a:cs typeface="Times New Roman" panose="02020603050405020304" pitchFamily="18" charset="0"/>
                      </a:rPr>
                      <m:t>= </m:t>
                    </m:r>
                    <m:d>
                      <m:dPr>
                        <m:begChr m:val="["/>
                        <m:endChr m:val="]"/>
                        <m:ctrlPr>
                          <a:rPr lang="hr-HR" sz="2800" i="1">
                            <a:effectLst/>
                            <a:latin typeface="Cambria Math" panose="02040503050406030204" pitchFamily="18" charset="0"/>
                            <a:cs typeface="Times New Roman" panose="02020603050405020304" pitchFamily="18" charset="0"/>
                          </a:rPr>
                        </m:ctrlPr>
                      </m:dPr>
                      <m:e>
                        <m:m>
                          <m:mPr>
                            <m:mcs>
                              <m:mc>
                                <m:mcPr>
                                  <m:count m:val="3"/>
                                  <m:mcJc m:val="center"/>
                                </m:mcPr>
                              </m:mc>
                            </m:mcs>
                            <m:ctrlPr>
                              <a:rPr lang="hr-HR" sz="2800" i="1">
                                <a:effectLst/>
                                <a:latin typeface="Cambria Math" panose="02040503050406030204" pitchFamily="18" charset="0"/>
                                <a:cs typeface="Times New Roman" panose="02020603050405020304" pitchFamily="18" charset="0"/>
                              </a:rPr>
                            </m:ctrlPr>
                          </m:mPr>
                          <m:mr>
                            <m:e>
                              <m:sSub>
                                <m:sSubPr>
                                  <m:ctrlPr>
                                    <a:rPr lang="hr-HR" sz="2800" i="1">
                                      <a:effectLst/>
                                      <a:latin typeface="Cambria Math" panose="02040503050406030204" pitchFamily="18" charset="0"/>
                                      <a:cs typeface="Times New Roman" panose="02020603050405020304" pitchFamily="18" charset="0"/>
                                    </a:rPr>
                                  </m:ctrlPr>
                                </m:sSubPr>
                                <m:e>
                                  <m:r>
                                    <a:rPr lang="hr-HR" sz="2800" i="1">
                                      <a:effectLst/>
                                      <a:latin typeface="Cambria Math" panose="02040503050406030204" pitchFamily="18" charset="0"/>
                                      <a:ea typeface="Calibri" panose="020F0502020204030204" pitchFamily="34" charset="0"/>
                                      <a:cs typeface="Times New Roman" panose="02020603050405020304" pitchFamily="18" charset="0"/>
                                    </a:rPr>
                                    <m:t>𝑓</m:t>
                                  </m:r>
                                </m:e>
                                <m:sub>
                                  <m:r>
                                    <a:rPr lang="hr-HR" sz="2800" i="1">
                                      <a:effectLst/>
                                      <a:latin typeface="Cambria Math" panose="02040503050406030204" pitchFamily="18" charset="0"/>
                                      <a:ea typeface="Calibri" panose="020F0502020204030204" pitchFamily="34" charset="0"/>
                                      <a:cs typeface="Times New Roman" panose="02020603050405020304" pitchFamily="18" charset="0"/>
                                    </a:rPr>
                                    <m:t>𝑥</m:t>
                                  </m:r>
                                </m:sub>
                              </m:sSub>
                            </m:e>
                            <m:e>
                              <m:r>
                                <a:rPr lang="hr-HR" sz="2800" i="1">
                                  <a:effectLst/>
                                  <a:latin typeface="Cambria Math" panose="02040503050406030204" pitchFamily="18" charset="0"/>
                                  <a:ea typeface="Calibri" panose="020F0502020204030204" pitchFamily="34" charset="0"/>
                                  <a:cs typeface="Times New Roman" panose="02020603050405020304" pitchFamily="18" charset="0"/>
                                </a:rPr>
                                <m:t>0</m:t>
                              </m:r>
                            </m:e>
                            <m:e>
                              <m:sSub>
                                <m:sSubPr>
                                  <m:ctrlPr>
                                    <a:rPr lang="hr-HR" sz="2800" i="1">
                                      <a:effectLst/>
                                      <a:latin typeface="Cambria Math" panose="02040503050406030204" pitchFamily="18" charset="0"/>
                                      <a:cs typeface="Times New Roman" panose="02020603050405020304" pitchFamily="18" charset="0"/>
                                    </a:rPr>
                                  </m:ctrlPr>
                                </m:sSubPr>
                                <m:e>
                                  <m:r>
                                    <a:rPr lang="hr-HR" sz="2800" i="1">
                                      <a:effectLst/>
                                      <a:latin typeface="Cambria Math" panose="02040503050406030204" pitchFamily="18" charset="0"/>
                                      <a:ea typeface="Calibri" panose="020F0502020204030204" pitchFamily="34" charset="0"/>
                                      <a:cs typeface="Times New Roman" panose="02020603050405020304" pitchFamily="18" charset="0"/>
                                    </a:rPr>
                                    <m:t>𝑐</m:t>
                                  </m:r>
                                </m:e>
                                <m:sub>
                                  <m:r>
                                    <a:rPr lang="hr-HR" sz="2800" i="1">
                                      <a:effectLst/>
                                      <a:latin typeface="Cambria Math" panose="02040503050406030204" pitchFamily="18" charset="0"/>
                                      <a:ea typeface="Calibri" panose="020F0502020204030204" pitchFamily="34" charset="0"/>
                                      <a:cs typeface="Times New Roman" panose="02020603050405020304" pitchFamily="18" charset="0"/>
                                    </a:rPr>
                                    <m:t>𝑥</m:t>
                                  </m:r>
                                </m:sub>
                              </m:sSub>
                            </m:e>
                          </m:mr>
                          <m:mr>
                            <m:e>
                              <m:r>
                                <a:rPr lang="hr-HR" sz="2800" i="1">
                                  <a:effectLst/>
                                  <a:latin typeface="Cambria Math" panose="02040503050406030204" pitchFamily="18" charset="0"/>
                                  <a:ea typeface="Calibri" panose="020F0502020204030204" pitchFamily="34" charset="0"/>
                                  <a:cs typeface="Times New Roman" panose="02020603050405020304" pitchFamily="18" charset="0"/>
                                </a:rPr>
                                <m:t>0</m:t>
                              </m:r>
                            </m:e>
                            <m:e>
                              <m:sSub>
                                <m:sSubPr>
                                  <m:ctrlPr>
                                    <a:rPr lang="hr-HR" sz="2800" i="1">
                                      <a:effectLst/>
                                      <a:latin typeface="Cambria Math" panose="02040503050406030204" pitchFamily="18" charset="0"/>
                                      <a:cs typeface="Times New Roman" panose="02020603050405020304" pitchFamily="18" charset="0"/>
                                    </a:rPr>
                                  </m:ctrlPr>
                                </m:sSubPr>
                                <m:e>
                                  <m:r>
                                    <a:rPr lang="hr-HR" sz="2800" i="1">
                                      <a:effectLst/>
                                      <a:latin typeface="Cambria Math" panose="02040503050406030204" pitchFamily="18" charset="0"/>
                                      <a:ea typeface="Calibri" panose="020F0502020204030204" pitchFamily="34" charset="0"/>
                                      <a:cs typeface="Times New Roman" panose="02020603050405020304" pitchFamily="18" charset="0"/>
                                    </a:rPr>
                                    <m:t>𝑓</m:t>
                                  </m:r>
                                </m:e>
                                <m:sub>
                                  <m:r>
                                    <a:rPr lang="hr-HR" sz="2800" i="1">
                                      <a:effectLst/>
                                      <a:latin typeface="Cambria Math" panose="02040503050406030204" pitchFamily="18" charset="0"/>
                                      <a:ea typeface="Calibri" panose="020F0502020204030204" pitchFamily="34" charset="0"/>
                                      <a:cs typeface="Times New Roman" panose="02020603050405020304" pitchFamily="18" charset="0"/>
                                    </a:rPr>
                                    <m:t>𝑦</m:t>
                                  </m:r>
                                </m:sub>
                              </m:sSub>
                            </m:e>
                            <m:e>
                              <m:sSub>
                                <m:sSubPr>
                                  <m:ctrlPr>
                                    <a:rPr lang="hr-HR" sz="2800" i="1">
                                      <a:effectLst/>
                                      <a:latin typeface="Cambria Math" panose="02040503050406030204" pitchFamily="18" charset="0"/>
                                      <a:cs typeface="Times New Roman" panose="02020603050405020304" pitchFamily="18" charset="0"/>
                                    </a:rPr>
                                  </m:ctrlPr>
                                </m:sSubPr>
                                <m:e>
                                  <m:r>
                                    <a:rPr lang="hr-HR" sz="2800" i="1">
                                      <a:effectLst/>
                                      <a:latin typeface="Cambria Math" panose="02040503050406030204" pitchFamily="18" charset="0"/>
                                      <a:ea typeface="Calibri" panose="020F0502020204030204" pitchFamily="34" charset="0"/>
                                      <a:cs typeface="Times New Roman" panose="02020603050405020304" pitchFamily="18" charset="0"/>
                                    </a:rPr>
                                    <m:t>𝑐</m:t>
                                  </m:r>
                                </m:e>
                                <m:sub>
                                  <m:r>
                                    <a:rPr lang="hr-HR" sz="2800" i="1">
                                      <a:effectLst/>
                                      <a:latin typeface="Cambria Math" panose="02040503050406030204" pitchFamily="18" charset="0"/>
                                      <a:ea typeface="Calibri" panose="020F0502020204030204" pitchFamily="34" charset="0"/>
                                      <a:cs typeface="Times New Roman" panose="02020603050405020304" pitchFamily="18" charset="0"/>
                                    </a:rPr>
                                    <m:t>𝑦</m:t>
                                  </m:r>
                                </m:sub>
                              </m:sSub>
                            </m:e>
                          </m:mr>
                          <m:mr>
                            <m:e>
                              <m:r>
                                <a:rPr lang="hr-HR" sz="2800" i="1">
                                  <a:effectLst/>
                                  <a:latin typeface="Cambria Math" panose="02040503050406030204" pitchFamily="18" charset="0"/>
                                  <a:ea typeface="Cambria Math" panose="02040503050406030204" pitchFamily="18" charset="0"/>
                                  <a:cs typeface="Times New Roman" panose="02020603050405020304" pitchFamily="18" charset="0"/>
                                </a:rPr>
                                <m:t>0</m:t>
                              </m:r>
                            </m:e>
                            <m:e>
                              <m:r>
                                <a:rPr lang="hr-HR" sz="2800" i="1">
                                  <a:effectLst/>
                                  <a:latin typeface="Cambria Math" panose="02040503050406030204" pitchFamily="18" charset="0"/>
                                  <a:ea typeface="Cambria Math" panose="02040503050406030204" pitchFamily="18" charset="0"/>
                                  <a:cs typeface="Times New Roman" panose="02020603050405020304" pitchFamily="18" charset="0"/>
                                </a:rPr>
                                <m:t>0</m:t>
                              </m:r>
                            </m:e>
                            <m:e>
                              <m:r>
                                <a:rPr lang="hr-HR" sz="2800" i="1">
                                  <a:effectLst/>
                                  <a:latin typeface="Cambria Math" panose="02040503050406030204" pitchFamily="18" charset="0"/>
                                  <a:ea typeface="Cambria Math" panose="02040503050406030204" pitchFamily="18" charset="0"/>
                                  <a:cs typeface="Times New Roman" panose="02020603050405020304" pitchFamily="18" charset="0"/>
                                </a:rPr>
                                <m:t>1</m:t>
                              </m:r>
                            </m:e>
                          </m:mr>
                        </m:m>
                      </m:e>
                    </m:d>
                  </m:oMath>
                </a14:m>
                <a:r>
                  <a:rPr lang="hr-HR" sz="2800" dirty="0">
                    <a:effectLst/>
                    <a:latin typeface="Times New Roman" panose="02020603050405020304" pitchFamily="18" charset="0"/>
                    <a:ea typeface="Times New Roman" panose="02020603050405020304" pitchFamily="18" charset="0"/>
                  </a:rPr>
                  <a:t>	</a:t>
                </a:r>
                <a:r>
                  <a:rPr lang="hr-HR" sz="2800" dirty="0" smtClean="0">
                    <a:effectLst/>
                    <a:latin typeface="Times New Roman" panose="02020603050405020304" pitchFamily="18" charset="0"/>
                    <a:ea typeface="Times New Roman" panose="02020603050405020304" pitchFamily="18" charset="0"/>
                  </a:rPr>
                  <a:t>	</a:t>
                </a:r>
                <a:r>
                  <a:rPr lang="hr-HR" sz="2800" dirty="0">
                    <a:effectLst/>
                    <a:latin typeface="Times New Roman" panose="02020603050405020304" pitchFamily="18" charset="0"/>
                    <a:ea typeface="Times New Roman" panose="02020603050405020304" pitchFamily="18" charset="0"/>
                  </a:rPr>
                  <a:t>	</a:t>
                </a:r>
                <a:r>
                  <a:rPr lang="hr-HR" sz="2800" dirty="0" smtClean="0">
                    <a:effectLst/>
                    <a:latin typeface="Times New Roman" panose="02020603050405020304" pitchFamily="18" charset="0"/>
                    <a:ea typeface="Times New Roman" panose="02020603050405020304" pitchFamily="18" charset="0"/>
                  </a:rPr>
                  <a:t>		</a:t>
                </a:r>
                <a14:m>
                  <m:oMath xmlns:m="http://schemas.openxmlformats.org/officeDocument/2006/math">
                    <m:r>
                      <m:rPr>
                        <m:nor/>
                      </m:rPr>
                      <a:rPr lang="hr-HR" sz="2800">
                        <a:effectLst/>
                        <a:latin typeface="Cambria Math" panose="02040503050406030204" pitchFamily="18" charset="0"/>
                        <a:ea typeface="Calibri" panose="020F0502020204030204" pitchFamily="34" charset="0"/>
                        <a:cs typeface="Times New Roman" panose="02020603050405020304" pitchFamily="18" charset="0"/>
                      </a:rPr>
                      <m:t>D</m:t>
                    </m:r>
                    <m:r>
                      <a:rPr lang="hr-HR" sz="2800" i="1">
                        <a:effectLst/>
                        <a:latin typeface="Cambria Math" panose="02040503050406030204" pitchFamily="18" charset="0"/>
                        <a:ea typeface="Calibri" panose="020F0502020204030204" pitchFamily="34" charset="0"/>
                        <a:cs typeface="Times New Roman" panose="02020603050405020304" pitchFamily="18" charset="0"/>
                      </a:rPr>
                      <m:t>= </m:t>
                    </m:r>
                    <m:d>
                      <m:dPr>
                        <m:begChr m:val="["/>
                        <m:endChr m:val="]"/>
                        <m:ctrlPr>
                          <a:rPr lang="hr-HR" sz="2800" i="1">
                            <a:effectLst/>
                            <a:latin typeface="Cambria Math" panose="02040503050406030204" pitchFamily="18" charset="0"/>
                            <a:cs typeface="Times New Roman" panose="02020603050405020304" pitchFamily="18" charset="0"/>
                          </a:rPr>
                        </m:ctrlPr>
                      </m:dPr>
                      <m:e>
                        <m:m>
                          <m:mPr>
                            <m:mcs>
                              <m:mc>
                                <m:mcPr>
                                  <m:count m:val="1"/>
                                  <m:mcJc m:val="center"/>
                                </m:mcPr>
                              </m:mc>
                            </m:mcs>
                            <m:ctrlPr>
                              <a:rPr lang="hr-HR" sz="2800" i="1">
                                <a:effectLst/>
                                <a:latin typeface="Cambria Math" panose="02040503050406030204" pitchFamily="18" charset="0"/>
                                <a:cs typeface="Times New Roman" panose="02020603050405020304" pitchFamily="18" charset="0"/>
                              </a:rPr>
                            </m:ctrlPr>
                          </m:mPr>
                          <m:mr>
                            <m:e>
                              <m:sSub>
                                <m:sSubPr>
                                  <m:ctrlPr>
                                    <a:rPr lang="hr-HR" sz="2800" i="1">
                                      <a:effectLst/>
                                      <a:latin typeface="Cambria Math" panose="02040503050406030204" pitchFamily="18" charset="0"/>
                                      <a:cs typeface="Times New Roman" panose="02020603050405020304" pitchFamily="18" charset="0"/>
                                    </a:rPr>
                                  </m:ctrlPr>
                                </m:sSubPr>
                                <m:e>
                                  <m:r>
                                    <a:rPr lang="hr-HR" sz="2800" i="1">
                                      <a:effectLst/>
                                      <a:latin typeface="Cambria Math" panose="02040503050406030204" pitchFamily="18" charset="0"/>
                                      <a:ea typeface="Calibri" panose="020F0502020204030204" pitchFamily="34" charset="0"/>
                                      <a:cs typeface="Times New Roman" panose="02020603050405020304" pitchFamily="18" charset="0"/>
                                    </a:rPr>
                                    <m:t>𝑘</m:t>
                                  </m:r>
                                </m:e>
                                <m:sub>
                                  <m:r>
                                    <a:rPr lang="hr-HR" sz="2800" i="1">
                                      <a:effectLst/>
                                      <a:latin typeface="Cambria Math" panose="02040503050406030204" pitchFamily="18" charset="0"/>
                                      <a:ea typeface="Calibri" panose="020F0502020204030204" pitchFamily="34" charset="0"/>
                                      <a:cs typeface="Times New Roman" panose="02020603050405020304" pitchFamily="18" charset="0"/>
                                    </a:rPr>
                                    <m:t>1</m:t>
                                  </m:r>
                                </m:sub>
                              </m:sSub>
                            </m:e>
                          </m:mr>
                          <m:mr>
                            <m:e>
                              <m:sSub>
                                <m:sSubPr>
                                  <m:ctrlPr>
                                    <a:rPr lang="hr-HR" sz="2800" i="1">
                                      <a:effectLst/>
                                      <a:latin typeface="Cambria Math" panose="02040503050406030204" pitchFamily="18" charset="0"/>
                                      <a:cs typeface="Times New Roman" panose="02020603050405020304" pitchFamily="18" charset="0"/>
                                    </a:rPr>
                                  </m:ctrlPr>
                                </m:sSubPr>
                                <m:e>
                                  <m:r>
                                    <a:rPr lang="hr-HR" sz="2800" i="1">
                                      <a:effectLst/>
                                      <a:latin typeface="Cambria Math" panose="02040503050406030204" pitchFamily="18" charset="0"/>
                                      <a:ea typeface="Calibri" panose="020F0502020204030204" pitchFamily="34" charset="0"/>
                                      <a:cs typeface="Times New Roman" panose="02020603050405020304" pitchFamily="18" charset="0"/>
                                    </a:rPr>
                                    <m:t>𝑘</m:t>
                                  </m:r>
                                </m:e>
                                <m:sub>
                                  <m:r>
                                    <a:rPr lang="hr-HR" sz="2800" i="1">
                                      <a:effectLst/>
                                      <a:latin typeface="Cambria Math" panose="02040503050406030204" pitchFamily="18" charset="0"/>
                                      <a:ea typeface="Calibri" panose="020F0502020204030204" pitchFamily="34" charset="0"/>
                                      <a:cs typeface="Times New Roman" panose="02020603050405020304" pitchFamily="18" charset="0"/>
                                    </a:rPr>
                                    <m:t>2</m:t>
                                  </m:r>
                                </m:sub>
                              </m:sSub>
                            </m:e>
                          </m:mr>
                          <m:mr>
                            <m:e>
                              <m:sSub>
                                <m:sSubPr>
                                  <m:ctrlPr>
                                    <a:rPr lang="hr-HR" sz="2800" i="1">
                                      <a:effectLst/>
                                      <a:latin typeface="Cambria Math" panose="02040503050406030204" pitchFamily="18" charset="0"/>
                                      <a:cs typeface="Times New Roman" panose="02020603050405020304" pitchFamily="18" charset="0"/>
                                    </a:rPr>
                                  </m:ctrlPr>
                                </m:sSubPr>
                                <m:e>
                                  <m:r>
                                    <a:rPr lang="hr-HR" sz="2800" i="1">
                                      <a:effectLst/>
                                      <a:latin typeface="Cambria Math" panose="02040503050406030204" pitchFamily="18" charset="0"/>
                                      <a:ea typeface="Calibri" panose="020F0502020204030204" pitchFamily="34" charset="0"/>
                                      <a:cs typeface="Times New Roman" panose="02020603050405020304" pitchFamily="18" charset="0"/>
                                    </a:rPr>
                                    <m:t>𝑝</m:t>
                                  </m:r>
                                </m:e>
                                <m:sub>
                                  <m:r>
                                    <a:rPr lang="hr-HR" sz="2800" i="1">
                                      <a:effectLst/>
                                      <a:latin typeface="Cambria Math" panose="02040503050406030204" pitchFamily="18" charset="0"/>
                                      <a:ea typeface="Calibri" panose="020F0502020204030204" pitchFamily="34" charset="0"/>
                                      <a:cs typeface="Times New Roman" panose="02020603050405020304" pitchFamily="18" charset="0"/>
                                    </a:rPr>
                                    <m:t>1</m:t>
                                  </m:r>
                                </m:sub>
                              </m:sSub>
                            </m:e>
                          </m:mr>
                          <m:mr>
                            <m:e>
                              <m:sSub>
                                <m:sSubPr>
                                  <m:ctrlPr>
                                    <a:rPr lang="hr-HR" sz="2800" i="1">
                                      <a:effectLst/>
                                      <a:latin typeface="Cambria Math" panose="02040503050406030204" pitchFamily="18" charset="0"/>
                                      <a:cs typeface="Times New Roman" panose="02020603050405020304" pitchFamily="18" charset="0"/>
                                    </a:rPr>
                                  </m:ctrlPr>
                                </m:sSubPr>
                                <m:e>
                                  <m:r>
                                    <a:rPr lang="hr-HR" sz="2800" i="1">
                                      <a:effectLst/>
                                      <a:latin typeface="Cambria Math" panose="02040503050406030204" pitchFamily="18" charset="0"/>
                                      <a:ea typeface="Calibri" panose="020F0502020204030204" pitchFamily="34" charset="0"/>
                                      <a:cs typeface="Times New Roman" panose="02020603050405020304" pitchFamily="18" charset="0"/>
                                    </a:rPr>
                                    <m:t>𝑝</m:t>
                                  </m:r>
                                </m:e>
                                <m:sub>
                                  <m:r>
                                    <a:rPr lang="hr-HR" sz="2800" i="1">
                                      <a:effectLst/>
                                      <a:latin typeface="Cambria Math" panose="02040503050406030204" pitchFamily="18" charset="0"/>
                                      <a:ea typeface="Calibri" panose="020F0502020204030204" pitchFamily="34" charset="0"/>
                                      <a:cs typeface="Times New Roman" panose="02020603050405020304" pitchFamily="18" charset="0"/>
                                    </a:rPr>
                                    <m:t>2</m:t>
                                  </m:r>
                                </m:sub>
                              </m:sSub>
                            </m:e>
                          </m:mr>
                          <m:mr>
                            <m:e>
                              <m:sSub>
                                <m:sSubPr>
                                  <m:ctrlPr>
                                    <a:rPr lang="hr-HR" sz="2800" i="1">
                                      <a:effectLst/>
                                      <a:latin typeface="Cambria Math" panose="02040503050406030204" pitchFamily="18" charset="0"/>
                                      <a:cs typeface="Times New Roman" panose="02020603050405020304" pitchFamily="18" charset="0"/>
                                    </a:rPr>
                                  </m:ctrlPr>
                                </m:sSubPr>
                                <m:e>
                                  <m:r>
                                    <a:rPr lang="hr-HR" sz="2800" i="1">
                                      <a:effectLst/>
                                      <a:latin typeface="Cambria Math" panose="02040503050406030204" pitchFamily="18" charset="0"/>
                                      <a:ea typeface="Calibri" panose="020F0502020204030204" pitchFamily="34" charset="0"/>
                                      <a:cs typeface="Times New Roman" panose="02020603050405020304" pitchFamily="18" charset="0"/>
                                    </a:rPr>
                                    <m:t>𝑘</m:t>
                                  </m:r>
                                </m:e>
                                <m:sub>
                                  <m:r>
                                    <a:rPr lang="hr-HR" sz="2800" i="1">
                                      <a:effectLst/>
                                      <a:latin typeface="Cambria Math" panose="02040503050406030204" pitchFamily="18" charset="0"/>
                                      <a:ea typeface="Calibri" panose="020F0502020204030204" pitchFamily="34" charset="0"/>
                                      <a:cs typeface="Times New Roman" panose="02020603050405020304" pitchFamily="18" charset="0"/>
                                    </a:rPr>
                                    <m:t>3</m:t>
                                  </m:r>
                                </m:sub>
                              </m:sSub>
                            </m:e>
                          </m:mr>
                        </m:m>
                      </m:e>
                    </m:d>
                  </m:oMath>
                </a14:m>
                <a:r>
                  <a:rPr lang="hr-HR" dirty="0">
                    <a:effectLst/>
                    <a:latin typeface="Times New Roman" panose="02020603050405020304" pitchFamily="18" charset="0"/>
                    <a:ea typeface="Times New Roman" panose="02020603050405020304" pitchFamily="18" charset="0"/>
                  </a:rPr>
                  <a:t> </a:t>
                </a:r>
                <a:endParaRPr lang="hr-HR" dirty="0"/>
              </a:p>
            </p:txBody>
          </p:sp>
        </mc:Choice>
        <mc:Fallback xmlns="">
          <p:sp>
            <p:nvSpPr>
              <p:cNvPr id="3" name="Rectangle 2"/>
              <p:cNvSpPr>
                <a:spLocks noRot="1" noChangeAspect="1" noMove="1" noResize="1" noEditPoints="1" noAdjustHandles="1" noChangeArrowheads="1" noChangeShapeType="1" noTextEdit="1"/>
              </p:cNvSpPr>
              <p:nvPr/>
            </p:nvSpPr>
            <p:spPr>
              <a:xfrm>
                <a:off x="1741344" y="1918355"/>
                <a:ext cx="8106130" cy="2191947"/>
              </a:xfrm>
              <a:prstGeom prst="rect">
                <a:avLst/>
              </a:prstGeom>
              <a:blipFill rotWithShape="0">
                <a:blip r:embed="rId3"/>
                <a:stretch>
                  <a:fillRect/>
                </a:stretch>
              </a:blipFill>
            </p:spPr>
            <p:txBody>
              <a:bodyPr/>
              <a:lstStyle/>
              <a:p>
                <a:r>
                  <a:rPr lang="hr-HR">
                    <a:noFill/>
                  </a:rPr>
                  <a:t> </a:t>
                </a:r>
              </a:p>
            </p:txBody>
          </p:sp>
        </mc:Fallback>
      </mc:AlternateContent>
      <p:sp>
        <p:nvSpPr>
          <p:cNvPr id="4" name="Right Arrow 3"/>
          <p:cNvSpPr/>
          <p:nvPr/>
        </p:nvSpPr>
        <p:spPr>
          <a:xfrm>
            <a:off x="7288728" y="2824733"/>
            <a:ext cx="765544" cy="37919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hr-HR"/>
          </a:p>
        </p:txBody>
      </p:sp>
      <p:sp>
        <p:nvSpPr>
          <p:cNvPr id="7" name="Right Arrow 6"/>
          <p:cNvSpPr/>
          <p:nvPr/>
        </p:nvSpPr>
        <p:spPr>
          <a:xfrm rot="10800000">
            <a:off x="4603898" y="2824733"/>
            <a:ext cx="765544" cy="37919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hr-HR"/>
          </a:p>
        </p:txBody>
      </p:sp>
      <p:sp>
        <p:nvSpPr>
          <p:cNvPr id="5" name="TextBox 4"/>
          <p:cNvSpPr txBox="1"/>
          <p:nvPr/>
        </p:nvSpPr>
        <p:spPr>
          <a:xfrm>
            <a:off x="5794409" y="2691164"/>
            <a:ext cx="1223412" cy="646331"/>
          </a:xfrm>
          <a:prstGeom prst="rect">
            <a:avLst/>
          </a:prstGeom>
          <a:noFill/>
        </p:spPr>
        <p:txBody>
          <a:bodyPr wrap="none" rtlCol="0">
            <a:spAutoFit/>
          </a:bodyPr>
          <a:lstStyle/>
          <a:p>
            <a:r>
              <a:rPr lang="hr-HR" dirty="0" smtClean="0">
                <a:latin typeface="Arial" panose="020B0604020202020204" pitchFamily="34" charset="0"/>
                <a:cs typeface="Arial" panose="020B0604020202020204" pitchFamily="34" charset="0"/>
              </a:rPr>
              <a:t>Intrinsični </a:t>
            </a:r>
          </a:p>
          <a:p>
            <a:r>
              <a:rPr lang="hr-HR" dirty="0" smtClean="0">
                <a:latin typeface="Arial" panose="020B0604020202020204" pitchFamily="34" charset="0"/>
                <a:cs typeface="Arial" panose="020B0604020202020204" pitchFamily="34" charset="0"/>
              </a:rPr>
              <a:t>parametri</a:t>
            </a:r>
            <a:endParaRPr lang="hr-HR" dirty="0">
              <a:latin typeface="Arial" panose="020B0604020202020204" pitchFamily="34" charset="0"/>
              <a:cs typeface="Arial" panose="020B0604020202020204" pitchFamily="34" charset="0"/>
            </a:endParaRPr>
          </a:p>
        </p:txBody>
      </p:sp>
      <p:sp>
        <p:nvSpPr>
          <p:cNvPr id="9" name="Up Arrow Callout 8"/>
          <p:cNvSpPr/>
          <p:nvPr/>
        </p:nvSpPr>
        <p:spPr>
          <a:xfrm>
            <a:off x="2697835" y="4337969"/>
            <a:ext cx="1767840" cy="496175"/>
          </a:xfrm>
          <a:prstGeom prst="upArrowCallou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hr-HR" dirty="0" smtClean="0">
                <a:solidFill>
                  <a:schemeClr val="tx1"/>
                </a:solidFill>
                <a:latin typeface="Arial" panose="020B0604020202020204" pitchFamily="34" charset="0"/>
                <a:cs typeface="Arial" panose="020B0604020202020204" pitchFamily="34" charset="0"/>
              </a:rPr>
              <a:t>Matrica kamere</a:t>
            </a:r>
            <a:endParaRPr lang="hr-HR" dirty="0">
              <a:solidFill>
                <a:schemeClr val="tx1"/>
              </a:solidFill>
              <a:latin typeface="Arial" panose="020B0604020202020204" pitchFamily="34" charset="0"/>
              <a:cs typeface="Arial" panose="020B0604020202020204" pitchFamily="34" charset="0"/>
            </a:endParaRPr>
          </a:p>
        </p:txBody>
      </p:sp>
      <p:sp>
        <p:nvSpPr>
          <p:cNvPr id="10" name="Up Arrow Callout 9"/>
          <p:cNvSpPr/>
          <p:nvPr/>
        </p:nvSpPr>
        <p:spPr>
          <a:xfrm>
            <a:off x="8128700" y="4337968"/>
            <a:ext cx="2533384" cy="496175"/>
          </a:xfrm>
          <a:prstGeom prst="upArrowCallou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hr-HR" dirty="0" smtClean="0">
                <a:solidFill>
                  <a:schemeClr val="tx1"/>
                </a:solidFill>
                <a:latin typeface="Arial" panose="020B0604020202020204" pitchFamily="34" charset="0"/>
                <a:cs typeface="Arial" panose="020B0604020202020204" pitchFamily="34" charset="0"/>
              </a:rPr>
              <a:t>Koeficijenti izobličenja</a:t>
            </a:r>
            <a:endParaRPr lang="hr-HR"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209967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r-HR" b="1" u="sng" dirty="0" smtClean="0">
                <a:latin typeface="Arial" panose="020B0604020202020204" pitchFamily="34" charset="0"/>
                <a:cs typeface="Arial" panose="020B0604020202020204" pitchFamily="34" charset="0"/>
              </a:rPr>
              <a:t>Kalibracija kamere</a:t>
            </a:r>
            <a:endParaRPr lang="hr-HR" b="1" u="sng"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2247" y="2530420"/>
            <a:ext cx="10267506" cy="2080860"/>
          </a:xfrm>
          <a:prstGeom prst="rect">
            <a:avLst/>
          </a:prstGeom>
        </p:spPr>
      </p:pic>
    </p:spTree>
    <p:extLst>
      <p:ext uri="{BB962C8B-B14F-4D97-AF65-F5344CB8AC3E}">
        <p14:creationId xmlns:p14="http://schemas.microsoft.com/office/powerpoint/2010/main" val="9294107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r-HR" b="1" u="sng" dirty="0" smtClean="0">
                <a:latin typeface="Arial" panose="020B0604020202020204" pitchFamily="34" charset="0"/>
                <a:cs typeface="Arial" panose="020B0604020202020204" pitchFamily="34" charset="0"/>
              </a:rPr>
              <a:t>Kalibracija kamere</a:t>
            </a:r>
            <a:endParaRPr lang="hr-HR" b="1" u="sng"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Rectangle 2"/>
              <p:cNvSpPr/>
              <p:nvPr/>
            </p:nvSpPr>
            <p:spPr>
              <a:xfrm>
                <a:off x="3048000" y="2198705"/>
                <a:ext cx="6096000" cy="1006622"/>
              </a:xfrm>
              <a:prstGeom prst="rect">
                <a:avLst/>
              </a:prstGeom>
            </p:spPr>
            <p:txBody>
              <a:bodyPr>
                <a:spAutoFit/>
              </a:bodyPr>
              <a:lstStyle/>
              <a:p>
                <a:pPr marL="1348740" indent="449580" algn="just">
                  <a:lnSpc>
                    <a:spcPct val="150000"/>
                  </a:lnSpc>
                  <a:spcAft>
                    <a:spcPts val="800"/>
                  </a:spcAft>
                </a:pPr>
                <a14:m>
                  <m:oMath xmlns:m="http://schemas.openxmlformats.org/officeDocument/2006/math">
                    <m:sSub>
                      <m:sSubPr>
                        <m:ctrlPr>
                          <a:rPr lang="hr-HR" i="1">
                            <a:latin typeface="Cambria Math" panose="02040503050406030204" pitchFamily="18" charset="0"/>
                            <a:ea typeface="Times New Roman" panose="02020603050405020304" pitchFamily="18" charset="0"/>
                            <a:cs typeface="Times New Roman" panose="02020603050405020304" pitchFamily="18" charset="0"/>
                          </a:rPr>
                        </m:ctrlPr>
                      </m:sSubPr>
                      <m:e>
                        <m:r>
                          <a:rPr lang="hr-HR"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hr-HR" i="1">
                            <a:effectLst/>
                            <a:latin typeface="Cambria Math" panose="02040503050406030204" pitchFamily="18" charset="0"/>
                            <a:ea typeface="Times New Roman" panose="02020603050405020304" pitchFamily="18" charset="0"/>
                            <a:cs typeface="Times New Roman" panose="02020603050405020304" pitchFamily="18" charset="0"/>
                          </a:rPr>
                          <m:t>𝑝</m:t>
                        </m:r>
                      </m:sub>
                    </m:sSub>
                    <m:r>
                      <a:rPr lang="hr-HR" i="1">
                        <a:effectLst/>
                        <a:latin typeface="Cambria Math" panose="02040503050406030204" pitchFamily="18" charset="0"/>
                        <a:ea typeface="Times New Roman" panose="02020603050405020304" pitchFamily="18" charset="0"/>
                        <a:cs typeface="Times New Roman" panose="02020603050405020304" pitchFamily="18" charset="0"/>
                      </a:rPr>
                      <m:t>=</m:t>
                    </m:r>
                    <m:r>
                      <a:rPr lang="hr-HR" i="1">
                        <a:effectLst/>
                        <a:latin typeface="Cambria Math" panose="02040503050406030204" pitchFamily="18" charset="0"/>
                        <a:ea typeface="Times New Roman" panose="02020603050405020304" pitchFamily="18" charset="0"/>
                        <a:cs typeface="Times New Roman" panose="02020603050405020304" pitchFamily="18" charset="0"/>
                      </a:rPr>
                      <m:t>𝑥</m:t>
                    </m:r>
                    <m:d>
                      <m:dPr>
                        <m:ctrlPr>
                          <a:rPr lang="hr-HR"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hr-HR" i="1">
                            <a:effectLst/>
                            <a:latin typeface="Cambria Math" panose="02040503050406030204" pitchFamily="18" charset="0"/>
                            <a:ea typeface="Times New Roman" panose="02020603050405020304" pitchFamily="18" charset="0"/>
                            <a:cs typeface="Times New Roman" panose="02020603050405020304" pitchFamily="18" charset="0"/>
                          </a:rPr>
                          <m:t>1+</m:t>
                        </m:r>
                        <m:nary>
                          <m:naryPr>
                            <m:chr m:val="∑"/>
                            <m:limLoc m:val="undOvr"/>
                            <m:ctrlPr>
                              <a:rPr lang="hr-HR" i="1">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hr-HR" i="1">
                                <a:effectLst/>
                                <a:latin typeface="Cambria Math" panose="02040503050406030204" pitchFamily="18" charset="0"/>
                                <a:ea typeface="Times New Roman" panose="02020603050405020304" pitchFamily="18" charset="0"/>
                                <a:cs typeface="Times New Roman" panose="02020603050405020304" pitchFamily="18" charset="0"/>
                              </a:rPr>
                              <m:t>𝑖</m:t>
                            </m:r>
                            <m:r>
                              <a:rPr lang="hr-HR" i="1">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hr-HR" i="1">
                                <a:effectLst/>
                                <a:latin typeface="Cambria Math" panose="02040503050406030204" pitchFamily="18" charset="0"/>
                                <a:ea typeface="Times New Roman" panose="02020603050405020304" pitchFamily="18" charset="0"/>
                                <a:cs typeface="Times New Roman" panose="02020603050405020304" pitchFamily="18" charset="0"/>
                              </a:rPr>
                              <m:t>𝑛</m:t>
                            </m:r>
                          </m:sup>
                          <m:e>
                            <m:sSub>
                              <m:sSubPr>
                                <m:ctrlPr>
                                  <a:rPr lang="hr-HR"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hr-HR" i="1">
                                    <a:effectLst/>
                                    <a:latin typeface="Cambria Math" panose="02040503050406030204" pitchFamily="18" charset="0"/>
                                    <a:ea typeface="Times New Roman" panose="02020603050405020304" pitchFamily="18" charset="0"/>
                                    <a:cs typeface="Times New Roman" panose="02020603050405020304" pitchFamily="18" charset="0"/>
                                  </a:rPr>
                                  <m:t>𝑘</m:t>
                                </m:r>
                              </m:e>
                              <m:sub>
                                <m:r>
                                  <a:rPr lang="hr-HR" i="1">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sSup>
                          <m:sSupPr>
                            <m:ctrlPr>
                              <a:rPr lang="hr-HR"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hr-HR" i="1">
                                <a:effectLst/>
                                <a:latin typeface="Cambria Math" panose="02040503050406030204" pitchFamily="18" charset="0"/>
                                <a:ea typeface="Times New Roman" panose="02020603050405020304" pitchFamily="18" charset="0"/>
                                <a:cs typeface="Times New Roman" panose="02020603050405020304" pitchFamily="18" charset="0"/>
                              </a:rPr>
                              <m:t>𝑟</m:t>
                            </m:r>
                          </m:e>
                          <m:sup>
                            <m:r>
                              <a:rPr lang="hr-HR" i="1">
                                <a:effectLst/>
                                <a:latin typeface="Cambria Math" panose="02040503050406030204" pitchFamily="18" charset="0"/>
                                <a:ea typeface="Times New Roman" panose="02020603050405020304" pitchFamily="18" charset="0"/>
                                <a:cs typeface="Times New Roman" panose="02020603050405020304" pitchFamily="18" charset="0"/>
                              </a:rPr>
                              <m:t>2</m:t>
                            </m:r>
                            <m:r>
                              <a:rPr lang="hr-HR" i="1">
                                <a:effectLst/>
                                <a:latin typeface="Cambria Math" panose="02040503050406030204" pitchFamily="18" charset="0"/>
                                <a:ea typeface="Times New Roman" panose="02020603050405020304" pitchFamily="18" charset="0"/>
                                <a:cs typeface="Times New Roman" panose="02020603050405020304" pitchFamily="18" charset="0"/>
                              </a:rPr>
                              <m:t>𝑖</m:t>
                            </m:r>
                          </m:sup>
                        </m:sSup>
                      </m:e>
                    </m:d>
                    <m:r>
                      <a:rPr lang="hr-HR" i="1">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hr-HR"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hr-HR"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hr-HR" i="1">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hr-HR" i="1">
                            <a:effectLst/>
                            <a:latin typeface="Cambria Math" panose="02040503050406030204" pitchFamily="18" charset="0"/>
                            <a:ea typeface="Times New Roman" panose="02020603050405020304" pitchFamily="18" charset="0"/>
                            <a:cs typeface="Times New Roman" panose="02020603050405020304" pitchFamily="18" charset="0"/>
                          </a:rPr>
                          <m:t>𝑝</m:t>
                        </m:r>
                      </m:sub>
                    </m:sSub>
                    <m:r>
                      <a:rPr lang="hr-HR" i="1">
                        <a:effectLst/>
                        <a:latin typeface="Cambria Math" panose="02040503050406030204" pitchFamily="18" charset="0"/>
                        <a:ea typeface="Times New Roman" panose="02020603050405020304" pitchFamily="18" charset="0"/>
                        <a:cs typeface="Times New Roman" panose="02020603050405020304" pitchFamily="18" charset="0"/>
                      </a:rPr>
                      <m:t>=</m:t>
                    </m:r>
                    <m:r>
                      <a:rPr lang="hr-HR" i="1">
                        <a:effectLst/>
                        <a:latin typeface="Cambria Math" panose="02040503050406030204" pitchFamily="18" charset="0"/>
                        <a:ea typeface="Times New Roman" panose="02020603050405020304" pitchFamily="18" charset="0"/>
                        <a:cs typeface="Times New Roman" panose="02020603050405020304" pitchFamily="18" charset="0"/>
                      </a:rPr>
                      <m:t>𝑦</m:t>
                    </m:r>
                    <m:d>
                      <m:dPr>
                        <m:ctrlPr>
                          <a:rPr lang="hr-HR"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hr-HR" i="1">
                            <a:effectLst/>
                            <a:latin typeface="Cambria Math" panose="02040503050406030204" pitchFamily="18" charset="0"/>
                            <a:ea typeface="Times New Roman" panose="02020603050405020304" pitchFamily="18" charset="0"/>
                            <a:cs typeface="Times New Roman" panose="02020603050405020304" pitchFamily="18" charset="0"/>
                          </a:rPr>
                          <m:t>1+</m:t>
                        </m:r>
                        <m:nary>
                          <m:naryPr>
                            <m:chr m:val="∑"/>
                            <m:limLoc m:val="undOvr"/>
                            <m:ctrlPr>
                              <a:rPr lang="hr-HR" i="1">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hr-HR" i="1">
                                <a:effectLst/>
                                <a:latin typeface="Cambria Math" panose="02040503050406030204" pitchFamily="18" charset="0"/>
                                <a:ea typeface="Times New Roman" panose="02020603050405020304" pitchFamily="18" charset="0"/>
                                <a:cs typeface="Times New Roman" panose="02020603050405020304" pitchFamily="18" charset="0"/>
                              </a:rPr>
                              <m:t>𝑖</m:t>
                            </m:r>
                            <m:r>
                              <a:rPr lang="hr-HR" i="1">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hr-HR" i="1">
                                <a:effectLst/>
                                <a:latin typeface="Cambria Math" panose="02040503050406030204" pitchFamily="18" charset="0"/>
                                <a:ea typeface="Times New Roman" panose="02020603050405020304" pitchFamily="18" charset="0"/>
                                <a:cs typeface="Times New Roman" panose="02020603050405020304" pitchFamily="18" charset="0"/>
                              </a:rPr>
                              <m:t>𝑛</m:t>
                            </m:r>
                          </m:sup>
                          <m:e>
                            <m:sSub>
                              <m:sSubPr>
                                <m:ctrlPr>
                                  <a:rPr lang="hr-HR"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hr-HR" i="1">
                                    <a:effectLst/>
                                    <a:latin typeface="Cambria Math" panose="02040503050406030204" pitchFamily="18" charset="0"/>
                                    <a:ea typeface="Times New Roman" panose="02020603050405020304" pitchFamily="18" charset="0"/>
                                    <a:cs typeface="Times New Roman" panose="02020603050405020304" pitchFamily="18" charset="0"/>
                                  </a:rPr>
                                  <m:t>𝑘</m:t>
                                </m:r>
                              </m:e>
                              <m:sub>
                                <m:r>
                                  <a:rPr lang="hr-HR" i="1">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sSup>
                          <m:sSupPr>
                            <m:ctrlPr>
                              <a:rPr lang="hr-HR"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hr-HR" i="1">
                                <a:effectLst/>
                                <a:latin typeface="Cambria Math" panose="02040503050406030204" pitchFamily="18" charset="0"/>
                                <a:ea typeface="Times New Roman" panose="02020603050405020304" pitchFamily="18" charset="0"/>
                                <a:cs typeface="Times New Roman" panose="02020603050405020304" pitchFamily="18" charset="0"/>
                              </a:rPr>
                              <m:t>𝑟</m:t>
                            </m:r>
                          </m:e>
                          <m:sup>
                            <m:r>
                              <a:rPr lang="hr-HR" i="1">
                                <a:effectLst/>
                                <a:latin typeface="Cambria Math" panose="02040503050406030204" pitchFamily="18" charset="0"/>
                                <a:ea typeface="Times New Roman" panose="02020603050405020304" pitchFamily="18" charset="0"/>
                                <a:cs typeface="Times New Roman" panose="02020603050405020304" pitchFamily="18" charset="0"/>
                              </a:rPr>
                              <m:t>2</m:t>
                            </m:r>
                            <m:r>
                              <a:rPr lang="hr-HR" i="1">
                                <a:effectLst/>
                                <a:latin typeface="Cambria Math" panose="02040503050406030204" pitchFamily="18" charset="0"/>
                                <a:ea typeface="Times New Roman" panose="02020603050405020304" pitchFamily="18" charset="0"/>
                                <a:cs typeface="Times New Roman" panose="02020603050405020304" pitchFamily="18" charset="0"/>
                              </a:rPr>
                              <m:t>𝑖</m:t>
                            </m:r>
                          </m:sup>
                        </m:sSup>
                      </m:e>
                    </m:d>
                  </m:oMath>
                </a14:m>
                <a:endParaRPr lang="hr-HR" dirty="0"/>
              </a:p>
            </p:txBody>
          </p:sp>
        </mc:Choice>
        <mc:Fallback xmlns="">
          <p:sp>
            <p:nvSpPr>
              <p:cNvPr id="3" name="Rectangle 2"/>
              <p:cNvSpPr>
                <a:spLocks noRot="1" noChangeAspect="1" noMove="1" noResize="1" noEditPoints="1" noAdjustHandles="1" noChangeArrowheads="1" noChangeShapeType="1" noTextEdit="1"/>
              </p:cNvSpPr>
              <p:nvPr/>
            </p:nvSpPr>
            <p:spPr>
              <a:xfrm>
                <a:off x="3048000" y="2198705"/>
                <a:ext cx="6096000" cy="1006622"/>
              </a:xfrm>
              <a:prstGeom prst="rect">
                <a:avLst/>
              </a:prstGeom>
              <a:blipFill rotWithShape="0">
                <a:blip r:embed="rId3"/>
                <a:stretch>
                  <a:fillRect t="-30303" b="-66061"/>
                </a:stretch>
              </a:blipFill>
            </p:spPr>
            <p:txBody>
              <a:bodyPr/>
              <a:lstStyle/>
              <a:p>
                <a:r>
                  <a:rPr lang="hr-HR">
                    <a:noFill/>
                  </a:rPr>
                  <a:t> </a:t>
                </a:r>
              </a:p>
            </p:txBody>
          </p:sp>
        </mc:Fallback>
      </mc:AlternateContent>
      <p:sp>
        <p:nvSpPr>
          <p:cNvPr id="4" name="TextBox 3"/>
          <p:cNvSpPr txBox="1"/>
          <p:nvPr/>
        </p:nvSpPr>
        <p:spPr>
          <a:xfrm>
            <a:off x="4317308" y="1747163"/>
            <a:ext cx="3557384" cy="369332"/>
          </a:xfrm>
          <a:prstGeom prst="rect">
            <a:avLst/>
          </a:prstGeom>
          <a:noFill/>
        </p:spPr>
        <p:txBody>
          <a:bodyPr wrap="none" rtlCol="0">
            <a:spAutoFit/>
          </a:bodyPr>
          <a:lstStyle/>
          <a:p>
            <a:r>
              <a:rPr lang="hr-HR" dirty="0" smtClean="0">
                <a:latin typeface="Arial" panose="020B0604020202020204" pitchFamily="34" charset="0"/>
                <a:cs typeface="Arial" panose="020B0604020202020204" pitchFamily="34" charset="0"/>
              </a:rPr>
              <a:t>Ispravljanje radijalnog izobličenja</a:t>
            </a:r>
            <a:endParaRPr lang="hr-HR" dirty="0">
              <a:latin typeface="Arial" panose="020B0604020202020204" pitchFamily="34" charset="0"/>
              <a:cs typeface="Arial" panose="020B0604020202020204" pitchFamily="34" charset="0"/>
            </a:endParaRPr>
          </a:p>
        </p:txBody>
      </p:sp>
      <p:sp>
        <p:nvSpPr>
          <p:cNvPr id="7" name="TextBox 6"/>
          <p:cNvSpPr txBox="1"/>
          <p:nvPr/>
        </p:nvSpPr>
        <p:spPr>
          <a:xfrm>
            <a:off x="4201242" y="4090716"/>
            <a:ext cx="4044697" cy="369332"/>
          </a:xfrm>
          <a:prstGeom prst="rect">
            <a:avLst/>
          </a:prstGeom>
          <a:noFill/>
        </p:spPr>
        <p:txBody>
          <a:bodyPr wrap="none" rtlCol="0">
            <a:spAutoFit/>
          </a:bodyPr>
          <a:lstStyle/>
          <a:p>
            <a:r>
              <a:rPr lang="hr-HR" dirty="0" smtClean="0">
                <a:latin typeface="Arial" panose="020B0604020202020204" pitchFamily="34" charset="0"/>
                <a:cs typeface="Arial" panose="020B0604020202020204" pitchFamily="34" charset="0"/>
              </a:rPr>
              <a:t>Ispravljanje tangencijalnog izobličenja</a:t>
            </a:r>
            <a:endParaRPr lang="hr-HR" dirty="0">
              <a:latin typeface="Arial" panose="020B0604020202020204" pitchFamily="34" charset="0"/>
              <a:cs typeface="Arial" panose="020B0604020202020204" pitchFamily="34" charset="0"/>
            </a:endParaRPr>
          </a:p>
        </p:txBody>
      </p:sp>
      <p:sp>
        <p:nvSpPr>
          <p:cNvPr id="9" name="Right Arrow Callout 8"/>
          <p:cNvSpPr/>
          <p:nvPr/>
        </p:nvSpPr>
        <p:spPr>
          <a:xfrm>
            <a:off x="1158949" y="2602623"/>
            <a:ext cx="3572771" cy="369332"/>
          </a:xfrm>
          <a:prstGeom prst="rightArrowCallout">
            <a:avLst>
              <a:gd name="adj1" fmla="val 25000"/>
              <a:gd name="adj2" fmla="val 25000"/>
              <a:gd name="adj3" fmla="val 25000"/>
              <a:gd name="adj4" fmla="val 87752"/>
            </a:avLst>
          </a:prstGeom>
        </p:spPr>
        <p:style>
          <a:lnRef idx="2">
            <a:schemeClr val="dk1"/>
          </a:lnRef>
          <a:fillRef idx="1">
            <a:schemeClr val="lt1"/>
          </a:fillRef>
          <a:effectRef idx="0">
            <a:schemeClr val="dk1"/>
          </a:effectRef>
          <a:fontRef idx="minor">
            <a:schemeClr val="dk1"/>
          </a:fontRef>
        </p:style>
        <p:txBody>
          <a:bodyPr rtlCol="0" anchor="ctr"/>
          <a:lstStyle/>
          <a:p>
            <a:pPr algn="ctr"/>
            <a:r>
              <a:rPr lang="hr-HR" dirty="0" smtClean="0">
                <a:latin typeface="Arial" panose="020B0604020202020204" pitchFamily="34" charset="0"/>
                <a:cs typeface="Arial" panose="020B0604020202020204" pitchFamily="34" charset="0"/>
              </a:rPr>
              <a:t>Ispravljena koordinata točke</a:t>
            </a:r>
            <a:endParaRPr lang="hr-HR"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0" name="Rectangle 9"/>
              <p:cNvSpPr/>
              <p:nvPr/>
            </p:nvSpPr>
            <p:spPr>
              <a:xfrm>
                <a:off x="2697122" y="4550027"/>
                <a:ext cx="6638263" cy="1117357"/>
              </a:xfrm>
              <a:prstGeom prst="rect">
                <a:avLst/>
              </a:prstGeom>
            </p:spPr>
            <p:txBody>
              <a:bodyPr wrap="square">
                <a:spAutoFit/>
              </a:bodyPr>
              <a:lstStyle/>
              <a:p>
                <a:pPr marL="1348740" indent="449580" algn="just">
                  <a:lnSpc>
                    <a:spcPct val="150000"/>
                  </a:lnSpc>
                  <a:spcAft>
                    <a:spcPts val="800"/>
                  </a:spcAft>
                </a:pPr>
                <a:r>
                  <a:rPr lang="hr-HR" dirty="0" smtClean="0"/>
                  <a:t>	       </a:t>
                </a:r>
                <a14:m>
                  <m:oMath xmlns:m="http://schemas.openxmlformats.org/officeDocument/2006/math">
                    <m:sSub>
                      <m:sSubPr>
                        <m:ctrlPr>
                          <a:rPr lang="hr-HR" i="1">
                            <a:latin typeface="Cambria Math" panose="02040503050406030204" pitchFamily="18" charset="0"/>
                          </a:rPr>
                        </m:ctrlPr>
                      </m:sSubPr>
                      <m:e>
                        <m:r>
                          <a:rPr lang="hr-HR" i="1">
                            <a:latin typeface="Cambria Math" panose="02040503050406030204" pitchFamily="18" charset="0"/>
                          </a:rPr>
                          <m:t>𝑥</m:t>
                        </m:r>
                      </m:e>
                      <m:sub>
                        <m:r>
                          <a:rPr lang="hr-HR" i="1">
                            <a:latin typeface="Cambria Math" panose="02040503050406030204" pitchFamily="18" charset="0"/>
                          </a:rPr>
                          <m:t>𝑝</m:t>
                        </m:r>
                      </m:sub>
                    </m:sSub>
                    <m:r>
                      <a:rPr lang="hr-HR" i="1">
                        <a:latin typeface="Cambria Math" panose="02040503050406030204" pitchFamily="18" charset="0"/>
                      </a:rPr>
                      <m:t>=</m:t>
                    </m:r>
                    <m:r>
                      <a:rPr lang="hr-HR" i="1">
                        <a:latin typeface="Cambria Math" panose="02040503050406030204" pitchFamily="18" charset="0"/>
                      </a:rPr>
                      <m:t>𝑥</m:t>
                    </m:r>
                    <m:r>
                      <a:rPr lang="hr-HR" i="1">
                        <a:latin typeface="Cambria Math" panose="02040503050406030204" pitchFamily="18" charset="0"/>
                      </a:rPr>
                      <m:t>+</m:t>
                    </m:r>
                    <m:d>
                      <m:dPr>
                        <m:begChr m:val="["/>
                        <m:endChr m:val="]"/>
                        <m:ctrlPr>
                          <a:rPr lang="hr-HR" i="1">
                            <a:latin typeface="Cambria Math" panose="02040503050406030204" pitchFamily="18" charset="0"/>
                          </a:rPr>
                        </m:ctrlPr>
                      </m:dPr>
                      <m:e>
                        <m:r>
                          <a:rPr lang="hr-HR" i="1">
                            <a:latin typeface="Cambria Math" panose="02040503050406030204" pitchFamily="18" charset="0"/>
                          </a:rPr>
                          <m:t>2</m:t>
                        </m:r>
                        <m:sSub>
                          <m:sSubPr>
                            <m:ctrlPr>
                              <a:rPr lang="hr-HR" i="1">
                                <a:latin typeface="Cambria Math" panose="02040503050406030204" pitchFamily="18" charset="0"/>
                              </a:rPr>
                            </m:ctrlPr>
                          </m:sSubPr>
                          <m:e>
                            <m:r>
                              <a:rPr lang="hr-HR" i="1">
                                <a:latin typeface="Cambria Math" panose="02040503050406030204" pitchFamily="18" charset="0"/>
                              </a:rPr>
                              <m:t>𝑝</m:t>
                            </m:r>
                          </m:e>
                          <m:sub>
                            <m:r>
                              <a:rPr lang="hr-HR" i="1">
                                <a:latin typeface="Cambria Math" panose="02040503050406030204" pitchFamily="18" charset="0"/>
                              </a:rPr>
                              <m:t>1</m:t>
                            </m:r>
                          </m:sub>
                        </m:sSub>
                        <m:r>
                          <a:rPr lang="hr-HR" i="1">
                            <a:latin typeface="Cambria Math" panose="02040503050406030204" pitchFamily="18" charset="0"/>
                          </a:rPr>
                          <m:t>𝑥𝑦</m:t>
                        </m:r>
                        <m:r>
                          <a:rPr lang="hr-HR" i="1">
                            <a:latin typeface="Cambria Math" panose="02040503050406030204" pitchFamily="18" charset="0"/>
                          </a:rPr>
                          <m:t>+</m:t>
                        </m:r>
                        <m:sSub>
                          <m:sSubPr>
                            <m:ctrlPr>
                              <a:rPr lang="hr-HR" i="1">
                                <a:latin typeface="Cambria Math" panose="02040503050406030204" pitchFamily="18" charset="0"/>
                              </a:rPr>
                            </m:ctrlPr>
                          </m:sSubPr>
                          <m:e>
                            <m:r>
                              <a:rPr lang="hr-HR" i="1">
                                <a:latin typeface="Cambria Math" panose="02040503050406030204" pitchFamily="18" charset="0"/>
                              </a:rPr>
                              <m:t>𝑝</m:t>
                            </m:r>
                          </m:e>
                          <m:sub>
                            <m:r>
                              <a:rPr lang="hr-HR" i="1">
                                <a:latin typeface="Cambria Math" panose="02040503050406030204" pitchFamily="18" charset="0"/>
                              </a:rPr>
                              <m:t>2</m:t>
                            </m:r>
                          </m:sub>
                        </m:sSub>
                        <m:r>
                          <a:rPr lang="hr-HR" i="1">
                            <a:latin typeface="Cambria Math" panose="02040503050406030204" pitchFamily="18" charset="0"/>
                          </a:rPr>
                          <m:t>(</m:t>
                        </m:r>
                        <m:sSup>
                          <m:sSupPr>
                            <m:ctrlPr>
                              <a:rPr lang="hr-HR" i="1">
                                <a:latin typeface="Cambria Math" panose="02040503050406030204" pitchFamily="18" charset="0"/>
                              </a:rPr>
                            </m:ctrlPr>
                          </m:sSupPr>
                          <m:e>
                            <m:r>
                              <a:rPr lang="hr-HR" i="1">
                                <a:latin typeface="Cambria Math" panose="02040503050406030204" pitchFamily="18" charset="0"/>
                              </a:rPr>
                              <m:t>𝑟</m:t>
                            </m:r>
                          </m:e>
                          <m:sup>
                            <m:r>
                              <a:rPr lang="hr-HR" i="1">
                                <a:latin typeface="Cambria Math" panose="02040503050406030204" pitchFamily="18" charset="0"/>
                              </a:rPr>
                              <m:t>2</m:t>
                            </m:r>
                          </m:sup>
                        </m:sSup>
                        <m:r>
                          <a:rPr lang="hr-HR" i="1">
                            <a:latin typeface="Cambria Math" panose="02040503050406030204" pitchFamily="18" charset="0"/>
                          </a:rPr>
                          <m:t>+2</m:t>
                        </m:r>
                        <m:sSup>
                          <m:sSupPr>
                            <m:ctrlPr>
                              <a:rPr lang="hr-HR" i="1">
                                <a:latin typeface="Cambria Math" panose="02040503050406030204" pitchFamily="18" charset="0"/>
                              </a:rPr>
                            </m:ctrlPr>
                          </m:sSupPr>
                          <m:e>
                            <m:r>
                              <a:rPr lang="hr-HR" i="1">
                                <a:latin typeface="Cambria Math" panose="02040503050406030204" pitchFamily="18" charset="0"/>
                              </a:rPr>
                              <m:t>𝑥</m:t>
                            </m:r>
                          </m:e>
                          <m:sup>
                            <m:r>
                              <a:rPr lang="hr-HR" i="1">
                                <a:latin typeface="Cambria Math" panose="02040503050406030204" pitchFamily="18" charset="0"/>
                              </a:rPr>
                              <m:t>2</m:t>
                            </m:r>
                          </m:sup>
                        </m:sSup>
                        <m:r>
                          <a:rPr lang="hr-HR" i="1">
                            <a:latin typeface="Cambria Math" panose="02040503050406030204" pitchFamily="18" charset="0"/>
                          </a:rPr>
                          <m:t>)</m:t>
                        </m:r>
                      </m:e>
                    </m:d>
                  </m:oMath>
                </a14:m>
                <a:r>
                  <a:rPr lang="hr-HR"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hr-HR"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hr-HR" i="1">
                            <a:latin typeface="Cambria Math" panose="02040503050406030204" pitchFamily="18" charset="0"/>
                          </a:rPr>
                        </m:ctrlPr>
                      </m:sSubPr>
                      <m:e>
                        <m:r>
                          <a:rPr lang="hr-HR" i="1">
                            <a:latin typeface="Cambria Math" panose="02040503050406030204" pitchFamily="18" charset="0"/>
                          </a:rPr>
                          <m:t>𝑦</m:t>
                        </m:r>
                      </m:e>
                      <m:sub>
                        <m:r>
                          <a:rPr lang="hr-HR" i="1">
                            <a:latin typeface="Cambria Math" panose="02040503050406030204" pitchFamily="18" charset="0"/>
                          </a:rPr>
                          <m:t>𝑝</m:t>
                        </m:r>
                      </m:sub>
                    </m:sSub>
                    <m:r>
                      <a:rPr lang="hr-HR" i="1">
                        <a:latin typeface="Cambria Math" panose="02040503050406030204" pitchFamily="18" charset="0"/>
                      </a:rPr>
                      <m:t>=</m:t>
                    </m:r>
                    <m:r>
                      <a:rPr lang="hr-HR" i="1">
                        <a:latin typeface="Cambria Math" panose="02040503050406030204" pitchFamily="18" charset="0"/>
                      </a:rPr>
                      <m:t>𝑦</m:t>
                    </m:r>
                    <m:r>
                      <a:rPr lang="hr-HR" i="1">
                        <a:latin typeface="Cambria Math" panose="02040503050406030204" pitchFamily="18" charset="0"/>
                      </a:rPr>
                      <m:t>+</m:t>
                    </m:r>
                    <m:d>
                      <m:dPr>
                        <m:begChr m:val="["/>
                        <m:endChr m:val="]"/>
                        <m:ctrlPr>
                          <a:rPr lang="hr-HR" i="1">
                            <a:latin typeface="Cambria Math" panose="02040503050406030204" pitchFamily="18" charset="0"/>
                          </a:rPr>
                        </m:ctrlPr>
                      </m:dPr>
                      <m:e>
                        <m:r>
                          <a:rPr lang="hr-HR" i="1">
                            <a:latin typeface="Cambria Math" panose="02040503050406030204" pitchFamily="18" charset="0"/>
                          </a:rPr>
                          <m:t>2</m:t>
                        </m:r>
                        <m:sSub>
                          <m:sSubPr>
                            <m:ctrlPr>
                              <a:rPr lang="hr-HR" i="1">
                                <a:latin typeface="Cambria Math" panose="02040503050406030204" pitchFamily="18" charset="0"/>
                              </a:rPr>
                            </m:ctrlPr>
                          </m:sSubPr>
                          <m:e>
                            <m:r>
                              <a:rPr lang="hr-HR" i="1">
                                <a:latin typeface="Cambria Math" panose="02040503050406030204" pitchFamily="18" charset="0"/>
                              </a:rPr>
                              <m:t>𝑝</m:t>
                            </m:r>
                          </m:e>
                          <m:sub>
                            <m:r>
                              <a:rPr lang="hr-HR" i="1">
                                <a:latin typeface="Cambria Math" panose="02040503050406030204" pitchFamily="18" charset="0"/>
                              </a:rPr>
                              <m:t>2</m:t>
                            </m:r>
                          </m:sub>
                        </m:sSub>
                        <m:r>
                          <a:rPr lang="hr-HR" i="1">
                            <a:latin typeface="Cambria Math" panose="02040503050406030204" pitchFamily="18" charset="0"/>
                          </a:rPr>
                          <m:t>𝑥𝑦</m:t>
                        </m:r>
                        <m:r>
                          <a:rPr lang="hr-HR" i="1">
                            <a:latin typeface="Cambria Math" panose="02040503050406030204" pitchFamily="18" charset="0"/>
                          </a:rPr>
                          <m:t>+</m:t>
                        </m:r>
                        <m:sSub>
                          <m:sSubPr>
                            <m:ctrlPr>
                              <a:rPr lang="hr-HR" i="1">
                                <a:latin typeface="Cambria Math" panose="02040503050406030204" pitchFamily="18" charset="0"/>
                              </a:rPr>
                            </m:ctrlPr>
                          </m:sSubPr>
                          <m:e>
                            <m:r>
                              <a:rPr lang="hr-HR" i="1">
                                <a:latin typeface="Cambria Math" panose="02040503050406030204" pitchFamily="18" charset="0"/>
                              </a:rPr>
                              <m:t>𝑝</m:t>
                            </m:r>
                          </m:e>
                          <m:sub>
                            <m:r>
                              <a:rPr lang="hr-HR" i="1">
                                <a:latin typeface="Cambria Math" panose="02040503050406030204" pitchFamily="18" charset="0"/>
                              </a:rPr>
                              <m:t>1</m:t>
                            </m:r>
                          </m:sub>
                        </m:sSub>
                        <m:r>
                          <a:rPr lang="hr-HR" i="1">
                            <a:latin typeface="Cambria Math" panose="02040503050406030204" pitchFamily="18" charset="0"/>
                          </a:rPr>
                          <m:t>(</m:t>
                        </m:r>
                        <m:sSup>
                          <m:sSupPr>
                            <m:ctrlPr>
                              <a:rPr lang="hr-HR" i="1">
                                <a:latin typeface="Cambria Math" panose="02040503050406030204" pitchFamily="18" charset="0"/>
                              </a:rPr>
                            </m:ctrlPr>
                          </m:sSupPr>
                          <m:e>
                            <m:r>
                              <a:rPr lang="hr-HR" i="1">
                                <a:latin typeface="Cambria Math" panose="02040503050406030204" pitchFamily="18" charset="0"/>
                              </a:rPr>
                              <m:t>𝑟</m:t>
                            </m:r>
                          </m:e>
                          <m:sup>
                            <m:r>
                              <a:rPr lang="hr-HR" i="1">
                                <a:latin typeface="Cambria Math" panose="02040503050406030204" pitchFamily="18" charset="0"/>
                              </a:rPr>
                              <m:t>2</m:t>
                            </m:r>
                          </m:sup>
                        </m:sSup>
                        <m:r>
                          <a:rPr lang="hr-HR" i="1">
                            <a:latin typeface="Cambria Math" panose="02040503050406030204" pitchFamily="18" charset="0"/>
                          </a:rPr>
                          <m:t>+2</m:t>
                        </m:r>
                        <m:sSup>
                          <m:sSupPr>
                            <m:ctrlPr>
                              <a:rPr lang="hr-HR" i="1">
                                <a:latin typeface="Cambria Math" panose="02040503050406030204" pitchFamily="18" charset="0"/>
                              </a:rPr>
                            </m:ctrlPr>
                          </m:sSupPr>
                          <m:e>
                            <m:r>
                              <a:rPr lang="hr-HR" i="1">
                                <a:latin typeface="Cambria Math" panose="02040503050406030204" pitchFamily="18" charset="0"/>
                              </a:rPr>
                              <m:t>𝑦</m:t>
                            </m:r>
                          </m:e>
                          <m:sup>
                            <m:r>
                              <a:rPr lang="hr-HR" i="1">
                                <a:latin typeface="Cambria Math" panose="02040503050406030204" pitchFamily="18" charset="0"/>
                              </a:rPr>
                              <m:t>2</m:t>
                            </m:r>
                          </m:sup>
                        </m:sSup>
                        <m:r>
                          <a:rPr lang="hr-HR" i="1">
                            <a:latin typeface="Cambria Math" panose="02040503050406030204" pitchFamily="18" charset="0"/>
                          </a:rPr>
                          <m:t>)</m:t>
                        </m:r>
                      </m:e>
                    </m:d>
                  </m:oMath>
                </a14:m>
                <a:endParaRPr lang="hr-HR" dirty="0"/>
              </a:p>
            </p:txBody>
          </p:sp>
        </mc:Choice>
        <mc:Fallback xmlns="">
          <p:sp>
            <p:nvSpPr>
              <p:cNvPr id="10" name="Rectangle 9"/>
              <p:cNvSpPr>
                <a:spLocks noRot="1" noChangeAspect="1" noMove="1" noResize="1" noEditPoints="1" noAdjustHandles="1" noChangeArrowheads="1" noChangeShapeType="1" noTextEdit="1"/>
              </p:cNvSpPr>
              <p:nvPr/>
            </p:nvSpPr>
            <p:spPr>
              <a:xfrm>
                <a:off x="2697122" y="4550027"/>
                <a:ext cx="6638263" cy="1117357"/>
              </a:xfrm>
              <a:prstGeom prst="rect">
                <a:avLst/>
              </a:prstGeom>
              <a:blipFill rotWithShape="0">
                <a:blip r:embed="rId4"/>
                <a:stretch>
                  <a:fillRect/>
                </a:stretch>
              </a:blipFill>
            </p:spPr>
            <p:txBody>
              <a:bodyPr/>
              <a:lstStyle/>
              <a:p>
                <a:r>
                  <a:rPr lang="hr-HR">
                    <a:noFill/>
                  </a:rPr>
                  <a:t> </a:t>
                </a:r>
              </a:p>
            </p:txBody>
          </p:sp>
        </mc:Fallback>
      </mc:AlternateContent>
      <p:sp>
        <p:nvSpPr>
          <p:cNvPr id="11" name="Right Arrow Callout 10"/>
          <p:cNvSpPr/>
          <p:nvPr/>
        </p:nvSpPr>
        <p:spPr>
          <a:xfrm>
            <a:off x="1158948" y="4976105"/>
            <a:ext cx="3572771" cy="369332"/>
          </a:xfrm>
          <a:prstGeom prst="rightArrowCallout">
            <a:avLst>
              <a:gd name="adj1" fmla="val 25000"/>
              <a:gd name="adj2" fmla="val 25000"/>
              <a:gd name="adj3" fmla="val 25000"/>
              <a:gd name="adj4" fmla="val 87752"/>
            </a:avLst>
          </a:prstGeom>
        </p:spPr>
        <p:style>
          <a:lnRef idx="2">
            <a:schemeClr val="dk1"/>
          </a:lnRef>
          <a:fillRef idx="1">
            <a:schemeClr val="lt1"/>
          </a:fillRef>
          <a:effectRef idx="0">
            <a:schemeClr val="dk1"/>
          </a:effectRef>
          <a:fontRef idx="minor">
            <a:schemeClr val="dk1"/>
          </a:fontRef>
        </p:style>
        <p:txBody>
          <a:bodyPr rtlCol="0" anchor="ctr"/>
          <a:lstStyle/>
          <a:p>
            <a:pPr algn="ctr"/>
            <a:r>
              <a:rPr lang="hr-HR" dirty="0" smtClean="0">
                <a:latin typeface="Arial" panose="020B0604020202020204" pitchFamily="34" charset="0"/>
                <a:cs typeface="Arial" panose="020B0604020202020204" pitchFamily="34" charset="0"/>
              </a:rPr>
              <a:t>Ispravljena koordinata točke</a:t>
            </a:r>
            <a:endParaRPr lang="hr-H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38827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hr-HR" sz="4000" b="1" u="sng" dirty="0">
                <a:latin typeface="Arial" panose="020B0604020202020204" pitchFamily="34" charset="0"/>
                <a:cs typeface="Arial" panose="020B0604020202020204" pitchFamily="34" charset="0"/>
              </a:rPr>
              <a:t>Određivanje udaljenosti u ravnini ceste</a:t>
            </a:r>
          </a:p>
        </p:txBody>
      </p:sp>
      <mc:AlternateContent xmlns:mc="http://schemas.openxmlformats.org/markup-compatibility/2006" xmlns:a14="http://schemas.microsoft.com/office/drawing/2010/main">
        <mc:Choice Requires="a14">
          <p:sp>
            <p:nvSpPr>
              <p:cNvPr id="3" name="Rectangle 2"/>
              <p:cNvSpPr/>
              <p:nvPr/>
            </p:nvSpPr>
            <p:spPr>
              <a:xfrm>
                <a:off x="4937029" y="1690688"/>
                <a:ext cx="2341988" cy="522194"/>
              </a:xfrm>
              <a:prstGeom prst="rect">
                <a:avLst/>
              </a:prstGeom>
            </p:spPr>
            <p:txBody>
              <a:bodyPr wrap="none">
                <a:spAutoFit/>
              </a:bodyPr>
              <a:lstStyle/>
              <a:p>
                <a14:m>
                  <m:oMath xmlns:m="http://schemas.openxmlformats.org/officeDocument/2006/math">
                    <m:r>
                      <m:rPr>
                        <m:nor/>
                      </m:rPr>
                      <a:rPr lang="hr-HR" sz="2800" b="0" i="0" smtClean="0">
                        <a:latin typeface="Cambria Math" panose="02040503050406030204" pitchFamily="18" charset="0"/>
                        <a:ea typeface="Calibri" panose="020F0502020204030204" pitchFamily="34" charset="0"/>
                        <a:cs typeface="Times New Roman" panose="02020603050405020304" pitchFamily="18" charset="0"/>
                      </a:rPr>
                      <m:t>q</m:t>
                    </m:r>
                    <m:r>
                      <a:rPr lang="hr-HR" sz="2800" i="1">
                        <a:effectLst/>
                        <a:latin typeface="Cambria Math" panose="02040503050406030204" pitchFamily="18" charset="0"/>
                        <a:ea typeface="Calibri" panose="020F0502020204030204" pitchFamily="34" charset="0"/>
                        <a:cs typeface="Times New Roman" panose="02020603050405020304" pitchFamily="18" charset="0"/>
                      </a:rPr>
                      <m:t>=(</m:t>
                    </m:r>
                    <m:r>
                      <a:rPr lang="hr-HR" sz="2800" i="1">
                        <a:effectLst/>
                        <a:latin typeface="Cambria Math" panose="02040503050406030204" pitchFamily="18" charset="0"/>
                        <a:ea typeface="Calibri" panose="020F0502020204030204" pitchFamily="34" charset="0"/>
                        <a:cs typeface="Times New Roman" panose="02020603050405020304" pitchFamily="18" charset="0"/>
                      </a:rPr>
                      <m:t>𝑋</m:t>
                    </m:r>
                    <m:r>
                      <a:rPr lang="hr-HR" sz="2800" i="1">
                        <a:effectLst/>
                        <a:latin typeface="Cambria Math" panose="02040503050406030204" pitchFamily="18" charset="0"/>
                        <a:ea typeface="Calibri" panose="020F0502020204030204" pitchFamily="34" charset="0"/>
                        <a:cs typeface="Times New Roman" panose="02020603050405020304" pitchFamily="18" charset="0"/>
                      </a:rPr>
                      <m:t>,</m:t>
                    </m:r>
                    <m:r>
                      <a:rPr lang="hr-HR" sz="2800" i="1">
                        <a:effectLst/>
                        <a:latin typeface="Cambria Math" panose="02040503050406030204" pitchFamily="18" charset="0"/>
                        <a:ea typeface="Calibri" panose="020F0502020204030204" pitchFamily="34" charset="0"/>
                        <a:cs typeface="Times New Roman" panose="02020603050405020304" pitchFamily="18" charset="0"/>
                      </a:rPr>
                      <m:t>𝑌</m:t>
                    </m:r>
                    <m:r>
                      <a:rPr lang="hr-HR" sz="2800" i="1">
                        <a:effectLst/>
                        <a:latin typeface="Cambria Math" panose="02040503050406030204" pitchFamily="18" charset="0"/>
                        <a:ea typeface="Calibri" panose="020F0502020204030204" pitchFamily="34" charset="0"/>
                        <a:cs typeface="Times New Roman" panose="02020603050405020304" pitchFamily="18" charset="0"/>
                      </a:rPr>
                      <m:t>,</m:t>
                    </m:r>
                    <m:r>
                      <a:rPr lang="hr-HR" sz="2800" i="1">
                        <a:effectLst/>
                        <a:latin typeface="Cambria Math" panose="02040503050406030204" pitchFamily="18" charset="0"/>
                        <a:ea typeface="Calibri" panose="020F0502020204030204" pitchFamily="34" charset="0"/>
                        <a:cs typeface="Times New Roman" panose="02020603050405020304" pitchFamily="18" charset="0"/>
                      </a:rPr>
                      <m:t>𝑍</m:t>
                    </m:r>
                    <m:sSup>
                      <m:sSupPr>
                        <m:ctrlPr>
                          <a:rPr lang="hr-HR" sz="2800" i="1">
                            <a:effectLst/>
                            <a:latin typeface="Cambria Math" panose="02040503050406030204" pitchFamily="18" charset="0"/>
                            <a:cs typeface="Times New Roman" panose="02020603050405020304" pitchFamily="18" charset="0"/>
                          </a:rPr>
                        </m:ctrlPr>
                      </m:sSupPr>
                      <m:e>
                        <m:r>
                          <a:rPr lang="hr-HR" sz="2800" i="1">
                            <a:effectLst/>
                            <a:latin typeface="Cambria Math" panose="02040503050406030204" pitchFamily="18" charset="0"/>
                            <a:ea typeface="Calibri" panose="020F0502020204030204" pitchFamily="34" charset="0"/>
                            <a:cs typeface="Times New Roman" panose="02020603050405020304" pitchFamily="18" charset="0"/>
                          </a:rPr>
                          <m:t>)</m:t>
                        </m:r>
                      </m:e>
                      <m:sup>
                        <m:r>
                          <a:rPr lang="hr-HR" sz="2800" i="1">
                            <a:effectLst/>
                            <a:latin typeface="Cambria Math" panose="02040503050406030204" pitchFamily="18" charset="0"/>
                            <a:ea typeface="Calibri" panose="020F0502020204030204" pitchFamily="34" charset="0"/>
                            <a:cs typeface="Times New Roman" panose="02020603050405020304" pitchFamily="18" charset="0"/>
                          </a:rPr>
                          <m:t>𝑇</m:t>
                        </m:r>
                      </m:sup>
                    </m:sSup>
                  </m:oMath>
                </a14:m>
                <a:r>
                  <a:rPr lang="hr-HR" dirty="0">
                    <a:effectLst/>
                    <a:latin typeface="Times New Roman" panose="02020603050405020304" pitchFamily="18" charset="0"/>
                    <a:ea typeface="Times New Roman" panose="02020603050405020304" pitchFamily="18" charset="0"/>
                  </a:rPr>
                  <a:t> </a:t>
                </a:r>
                <a:endParaRPr lang="hr-HR" dirty="0"/>
              </a:p>
            </p:txBody>
          </p:sp>
        </mc:Choice>
        <mc:Fallback xmlns="">
          <p:sp>
            <p:nvSpPr>
              <p:cNvPr id="3" name="Rectangle 2"/>
              <p:cNvSpPr>
                <a:spLocks noRot="1" noChangeAspect="1" noMove="1" noResize="1" noEditPoints="1" noAdjustHandles="1" noChangeArrowheads="1" noChangeShapeType="1" noTextEdit="1"/>
              </p:cNvSpPr>
              <p:nvPr/>
            </p:nvSpPr>
            <p:spPr>
              <a:xfrm>
                <a:off x="4937029" y="1690688"/>
                <a:ext cx="2341988" cy="522194"/>
              </a:xfrm>
              <a:prstGeom prst="rect">
                <a:avLst/>
              </a:prstGeom>
              <a:blipFill rotWithShape="0">
                <a:blip r:embed="rId3"/>
                <a:stretch>
                  <a:fillRect/>
                </a:stretch>
              </a:blipFill>
            </p:spPr>
            <p:txBody>
              <a:bodyPr/>
              <a:lstStyle/>
              <a:p>
                <a:r>
                  <a:rPr lang="hr-H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937029" y="5517123"/>
                <a:ext cx="146597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hr-HR" sz="2400" i="1">
                              <a:latin typeface="Cambria Math" panose="02040503050406030204" pitchFamily="18" charset="0"/>
                            </a:rPr>
                          </m:ctrlPr>
                        </m:sSupPr>
                        <m:e>
                          <m:r>
                            <m:rPr>
                              <m:nor/>
                            </m:rPr>
                            <a:rPr lang="hr-HR" sz="2400" b="0" i="0" smtClean="0"/>
                            <m:t>q</m:t>
                          </m:r>
                        </m:e>
                        <m:sup>
                          <m:r>
                            <a:rPr lang="hr-HR" sz="2400" i="1" smtClean="0">
                              <a:latin typeface="Cambria Math" panose="02040503050406030204" pitchFamily="18" charset="0"/>
                            </a:rPr>
                            <m:t>′</m:t>
                          </m:r>
                        </m:sup>
                      </m:sSup>
                      <m:r>
                        <a:rPr lang="hr-HR" sz="2400" i="1">
                          <a:latin typeface="Cambria Math" panose="02040503050406030204" pitchFamily="18" charset="0"/>
                        </a:rPr>
                        <m:t> ~ </m:t>
                      </m:r>
                      <m:r>
                        <m:rPr>
                          <m:nor/>
                        </m:rPr>
                        <a:rPr lang="hr-HR" sz="2400" i="0">
                          <a:latin typeface="Cambria Math" panose="02040503050406030204" pitchFamily="18" charset="0"/>
                        </a:rPr>
                        <m:t>H</m:t>
                      </m:r>
                      <m:r>
                        <a:rPr lang="hr-HR" sz="2400" i="1">
                          <a:latin typeface="Cambria Math" panose="02040503050406030204" pitchFamily="18" charset="0"/>
                        </a:rPr>
                        <m:t>∙</m:t>
                      </m:r>
                      <m:r>
                        <m:rPr>
                          <m:nor/>
                        </m:rPr>
                        <a:rPr lang="hr-HR" sz="2400" b="0" i="0" smtClean="0">
                          <a:latin typeface="Cambria Math" panose="02040503050406030204" pitchFamily="18" charset="0"/>
                        </a:rPr>
                        <m:t>q</m:t>
                      </m:r>
                    </m:oMath>
                  </m:oMathPara>
                </a14:m>
                <a:endParaRPr lang="hr-HR" sz="2400" dirty="0"/>
              </a:p>
            </p:txBody>
          </p:sp>
        </mc:Choice>
        <mc:Fallback xmlns="">
          <p:sp>
            <p:nvSpPr>
              <p:cNvPr id="4" name="Rectangle 3"/>
              <p:cNvSpPr>
                <a:spLocks noRot="1" noChangeAspect="1" noMove="1" noResize="1" noEditPoints="1" noAdjustHandles="1" noChangeArrowheads="1" noChangeShapeType="1" noTextEdit="1"/>
              </p:cNvSpPr>
              <p:nvPr/>
            </p:nvSpPr>
            <p:spPr>
              <a:xfrm>
                <a:off x="4937029" y="5517123"/>
                <a:ext cx="1465979" cy="461665"/>
              </a:xfrm>
              <a:prstGeom prst="rect">
                <a:avLst/>
              </a:prstGeom>
              <a:blipFill rotWithShape="0">
                <a:blip r:embed="rId4"/>
                <a:stretch>
                  <a:fillRect b="-10526"/>
                </a:stretch>
              </a:blipFill>
            </p:spPr>
            <p:txBody>
              <a:bodyPr/>
              <a:lstStyle/>
              <a:p>
                <a:r>
                  <a:rPr lang="hr-HR">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3629702" y="2785748"/>
                <a:ext cx="3996928" cy="16575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hr-HR" sz="3200"/>
                        <m:t>H</m:t>
                      </m:r>
                      <m:r>
                        <a:rPr lang="hr-HR" sz="3200" i="0">
                          <a:latin typeface="Cambria Math" panose="02040503050406030204" pitchFamily="18" charset="0"/>
                        </a:rPr>
                        <m:t>=</m:t>
                      </m:r>
                      <m:d>
                        <m:dPr>
                          <m:begChr m:val="["/>
                          <m:endChr m:val="]"/>
                          <m:ctrlPr>
                            <a:rPr lang="hr-HR" sz="3200" i="1">
                              <a:latin typeface="Cambria Math" panose="02040503050406030204" pitchFamily="18" charset="0"/>
                            </a:rPr>
                          </m:ctrlPr>
                        </m:dPr>
                        <m:e>
                          <m:m>
                            <m:mPr>
                              <m:mcs>
                                <m:mc>
                                  <m:mcPr>
                                    <m:count m:val="3"/>
                                    <m:mcJc m:val="center"/>
                                  </m:mcPr>
                                </m:mc>
                              </m:mcs>
                              <m:ctrlPr>
                                <a:rPr lang="hr-HR" sz="3200" i="1">
                                  <a:latin typeface="Cambria Math" panose="02040503050406030204" pitchFamily="18" charset="0"/>
                                </a:rPr>
                              </m:ctrlPr>
                            </m:mPr>
                            <m:mr>
                              <m:e>
                                <m:sSub>
                                  <m:sSubPr>
                                    <m:ctrlPr>
                                      <a:rPr lang="hr-HR" sz="3200" i="1">
                                        <a:latin typeface="Cambria Math" panose="02040503050406030204" pitchFamily="18" charset="0"/>
                                      </a:rPr>
                                    </m:ctrlPr>
                                  </m:sSubPr>
                                  <m:e>
                                    <m:r>
                                      <a:rPr lang="hr-HR" sz="3200" i="1">
                                        <a:latin typeface="Cambria Math" panose="02040503050406030204" pitchFamily="18" charset="0"/>
                                      </a:rPr>
                                      <m:t>h</m:t>
                                    </m:r>
                                  </m:e>
                                  <m:sub>
                                    <m:r>
                                      <a:rPr lang="hr-HR" sz="3200" i="0">
                                        <a:latin typeface="Cambria Math" panose="02040503050406030204" pitchFamily="18" charset="0"/>
                                      </a:rPr>
                                      <m:t>11</m:t>
                                    </m:r>
                                  </m:sub>
                                </m:sSub>
                              </m:e>
                              <m:e>
                                <m:sSub>
                                  <m:sSubPr>
                                    <m:ctrlPr>
                                      <a:rPr lang="hr-HR" sz="3200" i="1">
                                        <a:latin typeface="Cambria Math" panose="02040503050406030204" pitchFamily="18" charset="0"/>
                                      </a:rPr>
                                    </m:ctrlPr>
                                  </m:sSubPr>
                                  <m:e>
                                    <m:r>
                                      <a:rPr lang="hr-HR" sz="3200" i="1">
                                        <a:latin typeface="Cambria Math" panose="02040503050406030204" pitchFamily="18" charset="0"/>
                                      </a:rPr>
                                      <m:t>h</m:t>
                                    </m:r>
                                  </m:e>
                                  <m:sub>
                                    <m:r>
                                      <a:rPr lang="hr-HR" sz="3200" i="0">
                                        <a:latin typeface="Cambria Math" panose="02040503050406030204" pitchFamily="18" charset="0"/>
                                      </a:rPr>
                                      <m:t>12</m:t>
                                    </m:r>
                                  </m:sub>
                                </m:sSub>
                              </m:e>
                              <m:e>
                                <m:sSub>
                                  <m:sSubPr>
                                    <m:ctrlPr>
                                      <a:rPr lang="hr-HR" sz="3200" i="1">
                                        <a:latin typeface="Cambria Math" panose="02040503050406030204" pitchFamily="18" charset="0"/>
                                      </a:rPr>
                                    </m:ctrlPr>
                                  </m:sSubPr>
                                  <m:e>
                                    <m:r>
                                      <a:rPr lang="hr-HR" sz="3200" i="1">
                                        <a:latin typeface="Cambria Math" panose="02040503050406030204" pitchFamily="18" charset="0"/>
                                      </a:rPr>
                                      <m:t>h</m:t>
                                    </m:r>
                                  </m:e>
                                  <m:sub>
                                    <m:r>
                                      <a:rPr lang="hr-HR" sz="3200" i="0">
                                        <a:latin typeface="Cambria Math" panose="02040503050406030204" pitchFamily="18" charset="0"/>
                                      </a:rPr>
                                      <m:t>13</m:t>
                                    </m:r>
                                  </m:sub>
                                </m:sSub>
                              </m:e>
                            </m:mr>
                            <m:mr>
                              <m:e>
                                <m:sSub>
                                  <m:sSubPr>
                                    <m:ctrlPr>
                                      <a:rPr lang="hr-HR" sz="3200" i="1">
                                        <a:latin typeface="Cambria Math" panose="02040503050406030204" pitchFamily="18" charset="0"/>
                                      </a:rPr>
                                    </m:ctrlPr>
                                  </m:sSubPr>
                                  <m:e>
                                    <m:r>
                                      <a:rPr lang="hr-HR" sz="3200" i="1">
                                        <a:latin typeface="Cambria Math" panose="02040503050406030204" pitchFamily="18" charset="0"/>
                                      </a:rPr>
                                      <m:t>h</m:t>
                                    </m:r>
                                  </m:e>
                                  <m:sub>
                                    <m:r>
                                      <a:rPr lang="hr-HR" sz="3200" i="0">
                                        <a:latin typeface="Cambria Math" panose="02040503050406030204" pitchFamily="18" charset="0"/>
                                      </a:rPr>
                                      <m:t>21</m:t>
                                    </m:r>
                                  </m:sub>
                                </m:sSub>
                              </m:e>
                              <m:e>
                                <m:sSub>
                                  <m:sSubPr>
                                    <m:ctrlPr>
                                      <a:rPr lang="hr-HR" sz="3200" i="1">
                                        <a:latin typeface="Cambria Math" panose="02040503050406030204" pitchFamily="18" charset="0"/>
                                      </a:rPr>
                                    </m:ctrlPr>
                                  </m:sSubPr>
                                  <m:e>
                                    <m:r>
                                      <a:rPr lang="hr-HR" sz="3200" i="1">
                                        <a:latin typeface="Cambria Math" panose="02040503050406030204" pitchFamily="18" charset="0"/>
                                      </a:rPr>
                                      <m:t>h</m:t>
                                    </m:r>
                                  </m:e>
                                  <m:sub>
                                    <m:r>
                                      <a:rPr lang="hr-HR" sz="3200" i="0">
                                        <a:latin typeface="Cambria Math" panose="02040503050406030204" pitchFamily="18" charset="0"/>
                                      </a:rPr>
                                      <m:t>22</m:t>
                                    </m:r>
                                  </m:sub>
                                </m:sSub>
                              </m:e>
                              <m:e>
                                <m:sSub>
                                  <m:sSubPr>
                                    <m:ctrlPr>
                                      <a:rPr lang="hr-HR" sz="3200" i="1">
                                        <a:latin typeface="Cambria Math" panose="02040503050406030204" pitchFamily="18" charset="0"/>
                                      </a:rPr>
                                    </m:ctrlPr>
                                  </m:sSubPr>
                                  <m:e>
                                    <m:r>
                                      <a:rPr lang="hr-HR" sz="3200" i="1">
                                        <a:latin typeface="Cambria Math" panose="02040503050406030204" pitchFamily="18" charset="0"/>
                                      </a:rPr>
                                      <m:t>h</m:t>
                                    </m:r>
                                  </m:e>
                                  <m:sub>
                                    <m:r>
                                      <a:rPr lang="hr-HR" sz="3200" i="0">
                                        <a:latin typeface="Cambria Math" panose="02040503050406030204" pitchFamily="18" charset="0"/>
                                      </a:rPr>
                                      <m:t>23</m:t>
                                    </m:r>
                                  </m:sub>
                                </m:sSub>
                              </m:e>
                            </m:mr>
                            <m:mr>
                              <m:e>
                                <m:sSub>
                                  <m:sSubPr>
                                    <m:ctrlPr>
                                      <a:rPr lang="hr-HR" sz="3200" i="1">
                                        <a:latin typeface="Cambria Math" panose="02040503050406030204" pitchFamily="18" charset="0"/>
                                      </a:rPr>
                                    </m:ctrlPr>
                                  </m:sSubPr>
                                  <m:e>
                                    <m:r>
                                      <a:rPr lang="hr-HR" sz="3200" i="1">
                                        <a:latin typeface="Cambria Math" panose="02040503050406030204" pitchFamily="18" charset="0"/>
                                      </a:rPr>
                                      <m:t>h</m:t>
                                    </m:r>
                                  </m:e>
                                  <m:sub>
                                    <m:r>
                                      <a:rPr lang="hr-HR" sz="3200" i="0">
                                        <a:latin typeface="Cambria Math" panose="02040503050406030204" pitchFamily="18" charset="0"/>
                                      </a:rPr>
                                      <m:t>31</m:t>
                                    </m:r>
                                  </m:sub>
                                </m:sSub>
                              </m:e>
                              <m:e>
                                <m:sSub>
                                  <m:sSubPr>
                                    <m:ctrlPr>
                                      <a:rPr lang="hr-HR" sz="3200" i="1">
                                        <a:latin typeface="Cambria Math" panose="02040503050406030204" pitchFamily="18" charset="0"/>
                                      </a:rPr>
                                    </m:ctrlPr>
                                  </m:sSubPr>
                                  <m:e>
                                    <m:r>
                                      <a:rPr lang="hr-HR" sz="3200" i="1">
                                        <a:latin typeface="Cambria Math" panose="02040503050406030204" pitchFamily="18" charset="0"/>
                                      </a:rPr>
                                      <m:t>h</m:t>
                                    </m:r>
                                  </m:e>
                                  <m:sub>
                                    <m:r>
                                      <a:rPr lang="hr-HR" sz="3200" i="0">
                                        <a:latin typeface="Cambria Math" panose="02040503050406030204" pitchFamily="18" charset="0"/>
                                      </a:rPr>
                                      <m:t>32</m:t>
                                    </m:r>
                                  </m:sub>
                                </m:sSub>
                              </m:e>
                              <m:e>
                                <m:sSub>
                                  <m:sSubPr>
                                    <m:ctrlPr>
                                      <a:rPr lang="hr-HR" sz="3200" i="1">
                                        <a:latin typeface="Cambria Math" panose="02040503050406030204" pitchFamily="18" charset="0"/>
                                      </a:rPr>
                                    </m:ctrlPr>
                                  </m:sSubPr>
                                  <m:e>
                                    <m:r>
                                      <a:rPr lang="hr-HR" sz="3200" i="1">
                                        <a:latin typeface="Cambria Math" panose="02040503050406030204" pitchFamily="18" charset="0"/>
                                      </a:rPr>
                                      <m:t>h</m:t>
                                    </m:r>
                                  </m:e>
                                  <m:sub>
                                    <m:r>
                                      <a:rPr lang="hr-HR" sz="3200" i="0">
                                        <a:latin typeface="Cambria Math" panose="02040503050406030204" pitchFamily="18" charset="0"/>
                                      </a:rPr>
                                      <m:t>33</m:t>
                                    </m:r>
                                  </m:sub>
                                </m:sSub>
                              </m:e>
                            </m:mr>
                          </m:m>
                        </m:e>
                      </m:d>
                    </m:oMath>
                  </m:oMathPara>
                </a14:m>
                <a:endParaRPr lang="hr-HR" dirty="0"/>
              </a:p>
            </p:txBody>
          </p:sp>
        </mc:Choice>
        <mc:Fallback xmlns="">
          <p:sp>
            <p:nvSpPr>
              <p:cNvPr id="5" name="Rectangle 4"/>
              <p:cNvSpPr>
                <a:spLocks noRot="1" noChangeAspect="1" noMove="1" noResize="1" noEditPoints="1" noAdjustHandles="1" noChangeArrowheads="1" noChangeShapeType="1" noTextEdit="1"/>
              </p:cNvSpPr>
              <p:nvPr/>
            </p:nvSpPr>
            <p:spPr>
              <a:xfrm>
                <a:off x="3629702" y="2785748"/>
                <a:ext cx="3996928" cy="1657505"/>
              </a:xfrm>
              <a:prstGeom prst="rect">
                <a:avLst/>
              </a:prstGeom>
              <a:blipFill rotWithShape="0">
                <a:blip r:embed="rId5"/>
                <a:stretch>
                  <a:fillRect/>
                </a:stretch>
              </a:blipFill>
            </p:spPr>
            <p:txBody>
              <a:bodyPr/>
              <a:lstStyle/>
              <a:p>
                <a:r>
                  <a:rPr lang="hr-HR">
                    <a:noFill/>
                  </a:rPr>
                  <a:t> </a:t>
                </a:r>
              </a:p>
            </p:txBody>
          </p:sp>
        </mc:Fallback>
      </mc:AlternateContent>
      <p:sp>
        <p:nvSpPr>
          <p:cNvPr id="6" name="Up Arrow Callout 5"/>
          <p:cNvSpPr/>
          <p:nvPr/>
        </p:nvSpPr>
        <p:spPr>
          <a:xfrm>
            <a:off x="4223365" y="2160734"/>
            <a:ext cx="1767840" cy="496175"/>
          </a:xfrm>
          <a:prstGeom prst="upArrowCallou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hr-HR" dirty="0" smtClean="0">
                <a:solidFill>
                  <a:schemeClr val="tx1"/>
                </a:solidFill>
                <a:latin typeface="Arial" panose="020B0604020202020204" pitchFamily="34" charset="0"/>
                <a:cs typeface="Arial" panose="020B0604020202020204" pitchFamily="34" charset="0"/>
              </a:rPr>
              <a:t>Točka slike</a:t>
            </a:r>
            <a:endParaRPr lang="hr-HR" dirty="0">
              <a:solidFill>
                <a:schemeClr val="tx1"/>
              </a:solidFill>
              <a:latin typeface="Arial" panose="020B0604020202020204" pitchFamily="34" charset="0"/>
              <a:cs typeface="Arial" panose="020B0604020202020204" pitchFamily="34" charset="0"/>
            </a:endParaRPr>
          </a:p>
        </p:txBody>
      </p:sp>
      <p:sp>
        <p:nvSpPr>
          <p:cNvPr id="7" name="Up Arrow Callout 6"/>
          <p:cNvSpPr/>
          <p:nvPr/>
        </p:nvSpPr>
        <p:spPr>
          <a:xfrm>
            <a:off x="3787517" y="5930753"/>
            <a:ext cx="2694886" cy="496175"/>
          </a:xfrm>
          <a:prstGeom prst="upArrowCallou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hr-HR" dirty="0" smtClean="0">
                <a:solidFill>
                  <a:schemeClr val="tx1"/>
                </a:solidFill>
                <a:latin typeface="Arial" panose="020B0604020202020204" pitchFamily="34" charset="0"/>
                <a:cs typeface="Arial" panose="020B0604020202020204" pitchFamily="34" charset="0"/>
              </a:rPr>
              <a:t>Preslikana točka slike</a:t>
            </a:r>
            <a:endParaRPr lang="hr-HR" dirty="0">
              <a:solidFill>
                <a:schemeClr val="tx1"/>
              </a:solidFill>
              <a:latin typeface="Arial" panose="020B0604020202020204" pitchFamily="34" charset="0"/>
              <a:cs typeface="Arial" panose="020B0604020202020204" pitchFamily="34" charset="0"/>
            </a:endParaRPr>
          </a:p>
        </p:txBody>
      </p:sp>
      <p:sp>
        <p:nvSpPr>
          <p:cNvPr id="8" name="Up Arrow Callout 7"/>
          <p:cNvSpPr/>
          <p:nvPr/>
        </p:nvSpPr>
        <p:spPr>
          <a:xfrm>
            <a:off x="2571774" y="3859618"/>
            <a:ext cx="2694886" cy="1301961"/>
          </a:xfrm>
          <a:prstGeom prst="upArrowCallout">
            <a:avLst>
              <a:gd name="adj1" fmla="val 10300"/>
              <a:gd name="adj2" fmla="val 13567"/>
              <a:gd name="adj3" fmla="val 25000"/>
              <a:gd name="adj4" fmla="val 32311"/>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hr-HR" dirty="0" smtClean="0">
                <a:solidFill>
                  <a:schemeClr val="tx1"/>
                </a:solidFill>
                <a:latin typeface="Arial" panose="020B0604020202020204" pitchFamily="34" charset="0"/>
                <a:cs typeface="Arial" panose="020B0604020202020204" pitchFamily="34" charset="0"/>
              </a:rPr>
              <a:t>Homografija</a:t>
            </a:r>
            <a:endParaRPr lang="hr-HR"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63691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hr-HR" sz="4000" b="1" u="sng" smtClean="0">
                <a:latin typeface="Arial" panose="020B0604020202020204" pitchFamily="34" charset="0"/>
                <a:cs typeface="Arial" panose="020B0604020202020204" pitchFamily="34" charset="0"/>
              </a:rPr>
              <a:t>Određivanje udaljenosti u ravnini ceste</a:t>
            </a:r>
            <a:endParaRPr lang="hr-HR" sz="4000" b="1" u="sng"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9" name="Rectangle 8"/>
              <p:cNvSpPr/>
              <p:nvPr/>
            </p:nvSpPr>
            <p:spPr>
              <a:xfrm>
                <a:off x="5265506" y="1634940"/>
                <a:ext cx="1554656" cy="12563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hr-HR"/>
                        <m:t>H</m:t>
                      </m:r>
                      <m:sSub>
                        <m:sSubPr>
                          <m:ctrlPr>
                            <a:rPr lang="hr-HR" i="1">
                              <a:latin typeface="Cambria Math" panose="02040503050406030204" pitchFamily="18" charset="0"/>
                            </a:rPr>
                          </m:ctrlPr>
                        </m:sSubPr>
                        <m:e>
                          <m:r>
                            <m:rPr>
                              <m:nor/>
                            </m:rPr>
                            <a:rPr lang="hr-HR"/>
                            <m:t>x</m:t>
                          </m:r>
                        </m:e>
                        <m:sub>
                          <m:r>
                            <a:rPr lang="hr-HR" i="1">
                              <a:latin typeface="Cambria Math" panose="02040503050406030204" pitchFamily="18" charset="0"/>
                            </a:rPr>
                            <m:t>𝑖</m:t>
                          </m:r>
                        </m:sub>
                      </m:sSub>
                      <m:r>
                        <a:rPr lang="hr-HR" i="1">
                          <a:latin typeface="Cambria Math" panose="02040503050406030204" pitchFamily="18" charset="0"/>
                        </a:rPr>
                        <m:t>= </m:t>
                      </m:r>
                      <m:d>
                        <m:dPr>
                          <m:begChr m:val="["/>
                          <m:endChr m:val="]"/>
                          <m:ctrlPr>
                            <a:rPr lang="hr-HR" i="1">
                              <a:latin typeface="Cambria Math" panose="02040503050406030204" pitchFamily="18" charset="0"/>
                            </a:rPr>
                          </m:ctrlPr>
                        </m:dPr>
                        <m:e>
                          <m:m>
                            <m:mPr>
                              <m:mcs>
                                <m:mc>
                                  <m:mcPr>
                                    <m:count m:val="1"/>
                                    <m:mcJc m:val="center"/>
                                  </m:mcPr>
                                </m:mc>
                              </m:mcs>
                              <m:ctrlPr>
                                <a:rPr lang="hr-HR" i="1">
                                  <a:latin typeface="Cambria Math" panose="02040503050406030204" pitchFamily="18" charset="0"/>
                                </a:rPr>
                              </m:ctrlPr>
                            </m:mPr>
                            <m:mr>
                              <m:e>
                                <m:sSup>
                                  <m:sSupPr>
                                    <m:ctrlPr>
                                      <a:rPr lang="hr-HR" i="1">
                                        <a:latin typeface="Cambria Math" panose="02040503050406030204" pitchFamily="18" charset="0"/>
                                      </a:rPr>
                                    </m:ctrlPr>
                                  </m:sSupPr>
                                  <m:e>
                                    <m:sSup>
                                      <m:sSupPr>
                                        <m:ctrlPr>
                                          <a:rPr lang="hr-HR" i="1">
                                            <a:latin typeface="Cambria Math" panose="02040503050406030204" pitchFamily="18" charset="0"/>
                                          </a:rPr>
                                        </m:ctrlPr>
                                      </m:sSupPr>
                                      <m:e>
                                        <m:r>
                                          <m:rPr>
                                            <m:nor/>
                                          </m:rPr>
                                          <a:rPr lang="hr-HR"/>
                                          <m:t>h</m:t>
                                        </m:r>
                                      </m:e>
                                      <m:sup>
                                        <m:r>
                                          <a:rPr lang="hr-HR" i="1">
                                            <a:latin typeface="Cambria Math" panose="02040503050406030204" pitchFamily="18" charset="0"/>
                                          </a:rPr>
                                          <m:t>1</m:t>
                                        </m:r>
                                      </m:sup>
                                    </m:sSup>
                                  </m:e>
                                  <m:sup>
                                    <m:r>
                                      <a:rPr lang="hr-HR" i="1">
                                        <a:latin typeface="Cambria Math" panose="02040503050406030204" pitchFamily="18" charset="0"/>
                                      </a:rPr>
                                      <m:t>𝑇</m:t>
                                    </m:r>
                                  </m:sup>
                                </m:sSup>
                                <m:sSub>
                                  <m:sSubPr>
                                    <m:ctrlPr>
                                      <a:rPr lang="hr-HR" i="1">
                                        <a:latin typeface="Cambria Math" panose="02040503050406030204" pitchFamily="18" charset="0"/>
                                      </a:rPr>
                                    </m:ctrlPr>
                                  </m:sSubPr>
                                  <m:e>
                                    <m:r>
                                      <m:rPr>
                                        <m:nor/>
                                      </m:rPr>
                                      <a:rPr lang="hr-HR"/>
                                      <m:t>x</m:t>
                                    </m:r>
                                  </m:e>
                                  <m:sub>
                                    <m:r>
                                      <a:rPr lang="hr-HR" i="1">
                                        <a:latin typeface="Cambria Math" panose="02040503050406030204" pitchFamily="18" charset="0"/>
                                      </a:rPr>
                                      <m:t>𝑖</m:t>
                                    </m:r>
                                  </m:sub>
                                </m:sSub>
                              </m:e>
                            </m:mr>
                            <m:mr>
                              <m:e>
                                <m:sSup>
                                  <m:sSupPr>
                                    <m:ctrlPr>
                                      <a:rPr lang="hr-HR" i="1">
                                        <a:latin typeface="Cambria Math" panose="02040503050406030204" pitchFamily="18" charset="0"/>
                                      </a:rPr>
                                    </m:ctrlPr>
                                  </m:sSupPr>
                                  <m:e>
                                    <m:sSup>
                                      <m:sSupPr>
                                        <m:ctrlPr>
                                          <a:rPr lang="hr-HR" i="1">
                                            <a:latin typeface="Cambria Math" panose="02040503050406030204" pitchFamily="18" charset="0"/>
                                          </a:rPr>
                                        </m:ctrlPr>
                                      </m:sSupPr>
                                      <m:e>
                                        <m:r>
                                          <m:rPr>
                                            <m:nor/>
                                          </m:rPr>
                                          <a:rPr lang="hr-HR"/>
                                          <m:t>h</m:t>
                                        </m:r>
                                      </m:e>
                                      <m:sup>
                                        <m:r>
                                          <a:rPr lang="hr-HR" i="1">
                                            <a:latin typeface="Cambria Math" panose="02040503050406030204" pitchFamily="18" charset="0"/>
                                          </a:rPr>
                                          <m:t>2</m:t>
                                        </m:r>
                                      </m:sup>
                                    </m:sSup>
                                  </m:e>
                                  <m:sup>
                                    <m:r>
                                      <a:rPr lang="hr-HR" i="1">
                                        <a:latin typeface="Cambria Math" panose="02040503050406030204" pitchFamily="18" charset="0"/>
                                      </a:rPr>
                                      <m:t>𝑇</m:t>
                                    </m:r>
                                  </m:sup>
                                </m:sSup>
                                <m:sSub>
                                  <m:sSubPr>
                                    <m:ctrlPr>
                                      <a:rPr lang="hr-HR" i="1">
                                        <a:latin typeface="Cambria Math" panose="02040503050406030204" pitchFamily="18" charset="0"/>
                                      </a:rPr>
                                    </m:ctrlPr>
                                  </m:sSubPr>
                                  <m:e>
                                    <m:r>
                                      <m:rPr>
                                        <m:nor/>
                                      </m:rPr>
                                      <a:rPr lang="hr-HR"/>
                                      <m:t>x</m:t>
                                    </m:r>
                                  </m:e>
                                  <m:sub>
                                    <m:r>
                                      <a:rPr lang="hr-HR" i="1">
                                        <a:latin typeface="Cambria Math" panose="02040503050406030204" pitchFamily="18" charset="0"/>
                                      </a:rPr>
                                      <m:t>𝑖</m:t>
                                    </m:r>
                                  </m:sub>
                                </m:sSub>
                              </m:e>
                            </m:mr>
                            <m:mr>
                              <m:e>
                                <m:sSup>
                                  <m:sSupPr>
                                    <m:ctrlPr>
                                      <a:rPr lang="hr-HR" i="1">
                                        <a:latin typeface="Cambria Math" panose="02040503050406030204" pitchFamily="18" charset="0"/>
                                      </a:rPr>
                                    </m:ctrlPr>
                                  </m:sSupPr>
                                  <m:e>
                                    <m:sSup>
                                      <m:sSupPr>
                                        <m:ctrlPr>
                                          <a:rPr lang="hr-HR" i="1">
                                            <a:latin typeface="Cambria Math" panose="02040503050406030204" pitchFamily="18" charset="0"/>
                                          </a:rPr>
                                        </m:ctrlPr>
                                      </m:sSupPr>
                                      <m:e>
                                        <m:r>
                                          <m:rPr>
                                            <m:nor/>
                                          </m:rPr>
                                          <a:rPr lang="hr-HR"/>
                                          <m:t>h</m:t>
                                        </m:r>
                                      </m:e>
                                      <m:sup>
                                        <m:r>
                                          <a:rPr lang="hr-HR" i="1">
                                            <a:latin typeface="Cambria Math" panose="02040503050406030204" pitchFamily="18" charset="0"/>
                                          </a:rPr>
                                          <m:t>3</m:t>
                                        </m:r>
                                      </m:sup>
                                    </m:sSup>
                                  </m:e>
                                  <m:sup>
                                    <m:r>
                                      <a:rPr lang="hr-HR" i="1">
                                        <a:latin typeface="Cambria Math" panose="02040503050406030204" pitchFamily="18" charset="0"/>
                                      </a:rPr>
                                      <m:t>𝑇</m:t>
                                    </m:r>
                                  </m:sup>
                                </m:sSup>
                                <m:sSub>
                                  <m:sSubPr>
                                    <m:ctrlPr>
                                      <a:rPr lang="hr-HR" i="1">
                                        <a:latin typeface="Cambria Math" panose="02040503050406030204" pitchFamily="18" charset="0"/>
                                      </a:rPr>
                                    </m:ctrlPr>
                                  </m:sSubPr>
                                  <m:e>
                                    <m:r>
                                      <m:rPr>
                                        <m:nor/>
                                      </m:rPr>
                                      <a:rPr lang="hr-HR"/>
                                      <m:t>x</m:t>
                                    </m:r>
                                  </m:e>
                                  <m:sub>
                                    <m:r>
                                      <a:rPr lang="hr-HR" i="1">
                                        <a:latin typeface="Cambria Math" panose="02040503050406030204" pitchFamily="18" charset="0"/>
                                      </a:rPr>
                                      <m:t>𝑖</m:t>
                                    </m:r>
                                  </m:sub>
                                </m:sSub>
                              </m:e>
                            </m:mr>
                          </m:m>
                        </m:e>
                      </m:d>
                    </m:oMath>
                  </m:oMathPara>
                </a14:m>
                <a:endParaRPr lang="hr-HR" dirty="0"/>
              </a:p>
            </p:txBody>
          </p:sp>
        </mc:Choice>
        <mc:Fallback xmlns="">
          <p:sp>
            <p:nvSpPr>
              <p:cNvPr id="9" name="Rectangle 8"/>
              <p:cNvSpPr>
                <a:spLocks noRot="1" noChangeAspect="1" noMove="1" noResize="1" noEditPoints="1" noAdjustHandles="1" noChangeArrowheads="1" noChangeShapeType="1" noTextEdit="1"/>
              </p:cNvSpPr>
              <p:nvPr/>
            </p:nvSpPr>
            <p:spPr>
              <a:xfrm>
                <a:off x="5265506" y="1634940"/>
                <a:ext cx="1554656" cy="1256306"/>
              </a:xfrm>
              <a:prstGeom prst="rect">
                <a:avLst/>
              </a:prstGeom>
              <a:blipFill rotWithShape="0">
                <a:blip r:embed="rId3"/>
                <a:stretch>
                  <a:fillRect/>
                </a:stretch>
              </a:blipFill>
            </p:spPr>
            <p:txBody>
              <a:bodyPr/>
              <a:lstStyle/>
              <a:p>
                <a:r>
                  <a:rPr lang="hr-HR">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2069901" y="3677165"/>
                <a:ext cx="3368679" cy="13324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hr-HR" i="1">
                              <a:latin typeface="Cambria Math" panose="02040503050406030204" pitchFamily="18" charset="0"/>
                            </a:rPr>
                          </m:ctrlPr>
                        </m:sSupPr>
                        <m:e>
                          <m:sSub>
                            <m:sSubPr>
                              <m:ctrlPr>
                                <a:rPr lang="hr-HR" i="1">
                                  <a:latin typeface="Cambria Math" panose="02040503050406030204" pitchFamily="18" charset="0"/>
                                </a:rPr>
                              </m:ctrlPr>
                            </m:sSubPr>
                            <m:e>
                              <m:r>
                                <a:rPr lang="hr-HR" i="1">
                                  <a:latin typeface="Cambria Math" panose="02040503050406030204" pitchFamily="18" charset="0"/>
                                </a:rPr>
                                <m:t>𝑥</m:t>
                              </m:r>
                            </m:e>
                            <m:sub>
                              <m:r>
                                <a:rPr lang="hr-HR" i="1">
                                  <a:latin typeface="Cambria Math" panose="02040503050406030204" pitchFamily="18" charset="0"/>
                                </a:rPr>
                                <m:t>𝑖</m:t>
                              </m:r>
                            </m:sub>
                          </m:sSub>
                        </m:e>
                        <m:sup>
                          <m:r>
                            <a:rPr lang="hr-HR" i="1">
                              <a:latin typeface="Cambria Math" panose="02040503050406030204" pitchFamily="18" charset="0"/>
                            </a:rPr>
                            <m:t>′</m:t>
                          </m:r>
                        </m:sup>
                      </m:sSup>
                      <m:r>
                        <a:rPr lang="hr-HR" i="1">
                          <a:latin typeface="Cambria Math" panose="02040503050406030204" pitchFamily="18" charset="0"/>
                        </a:rPr>
                        <m:t> × </m:t>
                      </m:r>
                      <m:r>
                        <m:rPr>
                          <m:nor/>
                        </m:rPr>
                        <a:rPr lang="hr-HR"/>
                        <m:t>H</m:t>
                      </m:r>
                      <m:sSub>
                        <m:sSubPr>
                          <m:ctrlPr>
                            <a:rPr lang="hr-HR" i="1">
                              <a:latin typeface="Cambria Math" panose="02040503050406030204" pitchFamily="18" charset="0"/>
                            </a:rPr>
                          </m:ctrlPr>
                        </m:sSubPr>
                        <m:e>
                          <m:r>
                            <m:rPr>
                              <m:nor/>
                            </m:rPr>
                            <a:rPr lang="hr-HR"/>
                            <m:t>x</m:t>
                          </m:r>
                        </m:e>
                        <m:sub>
                          <m:r>
                            <a:rPr lang="hr-HR" i="1">
                              <a:latin typeface="Cambria Math" panose="02040503050406030204" pitchFamily="18" charset="0"/>
                            </a:rPr>
                            <m:t>𝑖</m:t>
                          </m:r>
                        </m:sub>
                      </m:sSub>
                      <m:r>
                        <a:rPr lang="hr-HR" i="1">
                          <a:latin typeface="Cambria Math" panose="02040503050406030204" pitchFamily="18" charset="0"/>
                        </a:rPr>
                        <m:t>=</m:t>
                      </m:r>
                      <m:d>
                        <m:dPr>
                          <m:begChr m:val="["/>
                          <m:endChr m:val="]"/>
                          <m:ctrlPr>
                            <a:rPr lang="hr-HR" i="1">
                              <a:latin typeface="Cambria Math" panose="02040503050406030204" pitchFamily="18" charset="0"/>
                            </a:rPr>
                          </m:ctrlPr>
                        </m:dPr>
                        <m:e>
                          <m:m>
                            <m:mPr>
                              <m:mcs>
                                <m:mc>
                                  <m:mcPr>
                                    <m:count m:val="1"/>
                                    <m:mcJc m:val="center"/>
                                  </m:mcPr>
                                </m:mc>
                              </m:mcs>
                              <m:ctrlPr>
                                <a:rPr lang="hr-HR" i="1">
                                  <a:latin typeface="Cambria Math" panose="02040503050406030204" pitchFamily="18" charset="0"/>
                                </a:rPr>
                              </m:ctrlPr>
                            </m:mPr>
                            <m:mr>
                              <m:e>
                                <m:sSup>
                                  <m:sSupPr>
                                    <m:ctrlPr>
                                      <a:rPr lang="hr-HR" i="1">
                                        <a:latin typeface="Cambria Math" panose="02040503050406030204" pitchFamily="18" charset="0"/>
                                      </a:rPr>
                                    </m:ctrlPr>
                                  </m:sSupPr>
                                  <m:e>
                                    <m:sSub>
                                      <m:sSubPr>
                                        <m:ctrlPr>
                                          <a:rPr lang="hr-HR" i="1">
                                            <a:latin typeface="Cambria Math" panose="02040503050406030204" pitchFamily="18" charset="0"/>
                                          </a:rPr>
                                        </m:ctrlPr>
                                      </m:sSubPr>
                                      <m:e>
                                        <m:r>
                                          <a:rPr lang="hr-HR" i="1">
                                            <a:latin typeface="Cambria Math" panose="02040503050406030204" pitchFamily="18" charset="0"/>
                                          </a:rPr>
                                          <m:t>𝑦</m:t>
                                        </m:r>
                                      </m:e>
                                      <m:sub>
                                        <m:r>
                                          <a:rPr lang="hr-HR" i="1">
                                            <a:latin typeface="Cambria Math" panose="02040503050406030204" pitchFamily="18" charset="0"/>
                                          </a:rPr>
                                          <m:t>𝑖</m:t>
                                        </m:r>
                                      </m:sub>
                                    </m:sSub>
                                  </m:e>
                                  <m:sup>
                                    <m:r>
                                      <a:rPr lang="hr-HR" i="1">
                                        <a:latin typeface="Cambria Math" panose="02040503050406030204" pitchFamily="18" charset="0"/>
                                      </a:rPr>
                                      <m:t>′</m:t>
                                    </m:r>
                                  </m:sup>
                                </m:sSup>
                                <m:sSup>
                                  <m:sSupPr>
                                    <m:ctrlPr>
                                      <a:rPr lang="hr-HR" i="1">
                                        <a:latin typeface="Cambria Math" panose="02040503050406030204" pitchFamily="18" charset="0"/>
                                      </a:rPr>
                                    </m:ctrlPr>
                                  </m:sSupPr>
                                  <m:e>
                                    <m:sSup>
                                      <m:sSupPr>
                                        <m:ctrlPr>
                                          <a:rPr lang="hr-HR" i="1">
                                            <a:latin typeface="Cambria Math" panose="02040503050406030204" pitchFamily="18" charset="0"/>
                                          </a:rPr>
                                        </m:ctrlPr>
                                      </m:sSupPr>
                                      <m:e>
                                        <m:r>
                                          <m:rPr>
                                            <m:nor/>
                                          </m:rPr>
                                          <a:rPr lang="hr-HR"/>
                                          <m:t>h</m:t>
                                        </m:r>
                                      </m:e>
                                      <m:sup>
                                        <m:r>
                                          <a:rPr lang="hr-HR" i="1">
                                            <a:latin typeface="Cambria Math" panose="02040503050406030204" pitchFamily="18" charset="0"/>
                                          </a:rPr>
                                          <m:t>3</m:t>
                                        </m:r>
                                      </m:sup>
                                    </m:sSup>
                                  </m:e>
                                  <m:sup>
                                    <m:r>
                                      <a:rPr lang="hr-HR" i="1">
                                        <a:latin typeface="Cambria Math" panose="02040503050406030204" pitchFamily="18" charset="0"/>
                                      </a:rPr>
                                      <m:t>𝑇</m:t>
                                    </m:r>
                                  </m:sup>
                                </m:sSup>
                                <m:sSub>
                                  <m:sSubPr>
                                    <m:ctrlPr>
                                      <a:rPr lang="hr-HR" i="1">
                                        <a:latin typeface="Cambria Math" panose="02040503050406030204" pitchFamily="18" charset="0"/>
                                      </a:rPr>
                                    </m:ctrlPr>
                                  </m:sSubPr>
                                  <m:e>
                                    <m:r>
                                      <m:rPr>
                                        <m:nor/>
                                      </m:rPr>
                                      <a:rPr lang="hr-HR"/>
                                      <m:t>x</m:t>
                                    </m:r>
                                  </m:e>
                                  <m:sub>
                                    <m:r>
                                      <a:rPr lang="hr-HR" i="1">
                                        <a:latin typeface="Cambria Math" panose="02040503050406030204" pitchFamily="18" charset="0"/>
                                      </a:rPr>
                                      <m:t>𝑖</m:t>
                                    </m:r>
                                  </m:sub>
                                </m:sSub>
                                <m:r>
                                  <a:rPr lang="hr-HR" i="1">
                                    <a:latin typeface="Cambria Math" panose="02040503050406030204" pitchFamily="18" charset="0"/>
                                  </a:rPr>
                                  <m:t>−</m:t>
                                </m:r>
                                <m:sSup>
                                  <m:sSupPr>
                                    <m:ctrlPr>
                                      <a:rPr lang="hr-HR" i="1">
                                        <a:latin typeface="Cambria Math" panose="02040503050406030204" pitchFamily="18" charset="0"/>
                                      </a:rPr>
                                    </m:ctrlPr>
                                  </m:sSupPr>
                                  <m:e>
                                    <m:sSub>
                                      <m:sSubPr>
                                        <m:ctrlPr>
                                          <a:rPr lang="hr-HR" i="1">
                                            <a:latin typeface="Cambria Math" panose="02040503050406030204" pitchFamily="18" charset="0"/>
                                          </a:rPr>
                                        </m:ctrlPr>
                                      </m:sSubPr>
                                      <m:e>
                                        <m:r>
                                          <a:rPr lang="hr-HR" i="1">
                                            <a:latin typeface="Cambria Math" panose="02040503050406030204" pitchFamily="18" charset="0"/>
                                          </a:rPr>
                                          <m:t>𝑧</m:t>
                                        </m:r>
                                      </m:e>
                                      <m:sub>
                                        <m:r>
                                          <a:rPr lang="hr-HR" i="1">
                                            <a:latin typeface="Cambria Math" panose="02040503050406030204" pitchFamily="18" charset="0"/>
                                          </a:rPr>
                                          <m:t>𝑖</m:t>
                                        </m:r>
                                      </m:sub>
                                    </m:sSub>
                                  </m:e>
                                  <m:sup>
                                    <m:r>
                                      <a:rPr lang="hr-HR" i="1">
                                        <a:latin typeface="Cambria Math" panose="02040503050406030204" pitchFamily="18" charset="0"/>
                                      </a:rPr>
                                      <m:t>′</m:t>
                                    </m:r>
                                  </m:sup>
                                </m:sSup>
                                <m:sSup>
                                  <m:sSupPr>
                                    <m:ctrlPr>
                                      <a:rPr lang="hr-HR" i="1">
                                        <a:latin typeface="Cambria Math" panose="02040503050406030204" pitchFamily="18" charset="0"/>
                                      </a:rPr>
                                    </m:ctrlPr>
                                  </m:sSupPr>
                                  <m:e>
                                    <m:sSup>
                                      <m:sSupPr>
                                        <m:ctrlPr>
                                          <a:rPr lang="hr-HR" i="1">
                                            <a:latin typeface="Cambria Math" panose="02040503050406030204" pitchFamily="18" charset="0"/>
                                          </a:rPr>
                                        </m:ctrlPr>
                                      </m:sSupPr>
                                      <m:e>
                                        <m:r>
                                          <m:rPr>
                                            <m:nor/>
                                          </m:rPr>
                                          <a:rPr lang="hr-HR"/>
                                          <m:t>h</m:t>
                                        </m:r>
                                      </m:e>
                                      <m:sup>
                                        <m:r>
                                          <a:rPr lang="hr-HR" i="1">
                                            <a:latin typeface="Cambria Math" panose="02040503050406030204" pitchFamily="18" charset="0"/>
                                          </a:rPr>
                                          <m:t>2</m:t>
                                        </m:r>
                                      </m:sup>
                                    </m:sSup>
                                  </m:e>
                                  <m:sup>
                                    <m:r>
                                      <a:rPr lang="hr-HR" i="1">
                                        <a:latin typeface="Cambria Math" panose="02040503050406030204" pitchFamily="18" charset="0"/>
                                      </a:rPr>
                                      <m:t>𝑇</m:t>
                                    </m:r>
                                  </m:sup>
                                </m:sSup>
                                <m:sSub>
                                  <m:sSubPr>
                                    <m:ctrlPr>
                                      <a:rPr lang="hr-HR" i="1">
                                        <a:latin typeface="Cambria Math" panose="02040503050406030204" pitchFamily="18" charset="0"/>
                                      </a:rPr>
                                    </m:ctrlPr>
                                  </m:sSubPr>
                                  <m:e>
                                    <m:r>
                                      <m:rPr>
                                        <m:nor/>
                                      </m:rPr>
                                      <a:rPr lang="hr-HR"/>
                                      <m:t>x</m:t>
                                    </m:r>
                                  </m:e>
                                  <m:sub>
                                    <m:r>
                                      <a:rPr lang="hr-HR" i="1">
                                        <a:latin typeface="Cambria Math" panose="02040503050406030204" pitchFamily="18" charset="0"/>
                                      </a:rPr>
                                      <m:t>𝑖</m:t>
                                    </m:r>
                                  </m:sub>
                                </m:sSub>
                              </m:e>
                            </m:mr>
                            <m:mr>
                              <m:e>
                                <m:sSup>
                                  <m:sSupPr>
                                    <m:ctrlPr>
                                      <a:rPr lang="hr-HR" i="1">
                                        <a:latin typeface="Cambria Math" panose="02040503050406030204" pitchFamily="18" charset="0"/>
                                      </a:rPr>
                                    </m:ctrlPr>
                                  </m:sSupPr>
                                  <m:e>
                                    <m:sSub>
                                      <m:sSubPr>
                                        <m:ctrlPr>
                                          <a:rPr lang="hr-HR" i="1">
                                            <a:latin typeface="Cambria Math" panose="02040503050406030204" pitchFamily="18" charset="0"/>
                                          </a:rPr>
                                        </m:ctrlPr>
                                      </m:sSubPr>
                                      <m:e>
                                        <m:r>
                                          <a:rPr lang="hr-HR" i="1">
                                            <a:latin typeface="Cambria Math" panose="02040503050406030204" pitchFamily="18" charset="0"/>
                                          </a:rPr>
                                          <m:t>𝑧</m:t>
                                        </m:r>
                                      </m:e>
                                      <m:sub>
                                        <m:r>
                                          <a:rPr lang="hr-HR" i="1">
                                            <a:latin typeface="Cambria Math" panose="02040503050406030204" pitchFamily="18" charset="0"/>
                                          </a:rPr>
                                          <m:t>𝑖</m:t>
                                        </m:r>
                                      </m:sub>
                                    </m:sSub>
                                  </m:e>
                                  <m:sup>
                                    <m:r>
                                      <a:rPr lang="hr-HR" i="1">
                                        <a:latin typeface="Cambria Math" panose="02040503050406030204" pitchFamily="18" charset="0"/>
                                      </a:rPr>
                                      <m:t>′</m:t>
                                    </m:r>
                                  </m:sup>
                                </m:sSup>
                                <m:sSup>
                                  <m:sSupPr>
                                    <m:ctrlPr>
                                      <a:rPr lang="hr-HR" i="1">
                                        <a:latin typeface="Cambria Math" panose="02040503050406030204" pitchFamily="18" charset="0"/>
                                      </a:rPr>
                                    </m:ctrlPr>
                                  </m:sSupPr>
                                  <m:e>
                                    <m:sSup>
                                      <m:sSupPr>
                                        <m:ctrlPr>
                                          <a:rPr lang="hr-HR" i="1">
                                            <a:latin typeface="Cambria Math" panose="02040503050406030204" pitchFamily="18" charset="0"/>
                                          </a:rPr>
                                        </m:ctrlPr>
                                      </m:sSupPr>
                                      <m:e>
                                        <m:r>
                                          <m:rPr>
                                            <m:nor/>
                                          </m:rPr>
                                          <a:rPr lang="hr-HR"/>
                                          <m:t>h</m:t>
                                        </m:r>
                                      </m:e>
                                      <m:sup>
                                        <m:r>
                                          <a:rPr lang="hr-HR" i="1">
                                            <a:latin typeface="Cambria Math" panose="02040503050406030204" pitchFamily="18" charset="0"/>
                                          </a:rPr>
                                          <m:t>1</m:t>
                                        </m:r>
                                      </m:sup>
                                    </m:sSup>
                                  </m:e>
                                  <m:sup>
                                    <m:r>
                                      <a:rPr lang="hr-HR" i="1">
                                        <a:latin typeface="Cambria Math" panose="02040503050406030204" pitchFamily="18" charset="0"/>
                                      </a:rPr>
                                      <m:t>𝑇</m:t>
                                    </m:r>
                                  </m:sup>
                                </m:sSup>
                                <m:sSub>
                                  <m:sSubPr>
                                    <m:ctrlPr>
                                      <a:rPr lang="hr-HR" i="1">
                                        <a:latin typeface="Cambria Math" panose="02040503050406030204" pitchFamily="18" charset="0"/>
                                      </a:rPr>
                                    </m:ctrlPr>
                                  </m:sSubPr>
                                  <m:e>
                                    <m:r>
                                      <m:rPr>
                                        <m:nor/>
                                      </m:rPr>
                                      <a:rPr lang="hr-HR"/>
                                      <m:t>x</m:t>
                                    </m:r>
                                  </m:e>
                                  <m:sub>
                                    <m:r>
                                      <a:rPr lang="hr-HR" i="1">
                                        <a:latin typeface="Cambria Math" panose="02040503050406030204" pitchFamily="18" charset="0"/>
                                      </a:rPr>
                                      <m:t>𝑖</m:t>
                                    </m:r>
                                  </m:sub>
                                </m:sSub>
                                <m:r>
                                  <a:rPr lang="hr-HR" i="1">
                                    <a:latin typeface="Cambria Math" panose="02040503050406030204" pitchFamily="18" charset="0"/>
                                  </a:rPr>
                                  <m:t>−</m:t>
                                </m:r>
                                <m:sSup>
                                  <m:sSupPr>
                                    <m:ctrlPr>
                                      <a:rPr lang="hr-HR" i="1">
                                        <a:latin typeface="Cambria Math" panose="02040503050406030204" pitchFamily="18" charset="0"/>
                                      </a:rPr>
                                    </m:ctrlPr>
                                  </m:sSupPr>
                                  <m:e>
                                    <m:sSub>
                                      <m:sSubPr>
                                        <m:ctrlPr>
                                          <a:rPr lang="hr-HR" i="1">
                                            <a:latin typeface="Cambria Math" panose="02040503050406030204" pitchFamily="18" charset="0"/>
                                          </a:rPr>
                                        </m:ctrlPr>
                                      </m:sSubPr>
                                      <m:e>
                                        <m:r>
                                          <a:rPr lang="hr-HR" i="1">
                                            <a:latin typeface="Cambria Math" panose="02040503050406030204" pitchFamily="18" charset="0"/>
                                          </a:rPr>
                                          <m:t>𝑥</m:t>
                                        </m:r>
                                      </m:e>
                                      <m:sub>
                                        <m:r>
                                          <a:rPr lang="hr-HR" i="1">
                                            <a:latin typeface="Cambria Math" panose="02040503050406030204" pitchFamily="18" charset="0"/>
                                          </a:rPr>
                                          <m:t>𝑖</m:t>
                                        </m:r>
                                      </m:sub>
                                    </m:sSub>
                                  </m:e>
                                  <m:sup>
                                    <m:r>
                                      <a:rPr lang="hr-HR" i="1">
                                        <a:latin typeface="Cambria Math" panose="02040503050406030204" pitchFamily="18" charset="0"/>
                                      </a:rPr>
                                      <m:t>′</m:t>
                                    </m:r>
                                  </m:sup>
                                </m:sSup>
                                <m:sSup>
                                  <m:sSupPr>
                                    <m:ctrlPr>
                                      <a:rPr lang="hr-HR" i="1">
                                        <a:latin typeface="Cambria Math" panose="02040503050406030204" pitchFamily="18" charset="0"/>
                                      </a:rPr>
                                    </m:ctrlPr>
                                  </m:sSupPr>
                                  <m:e>
                                    <m:sSup>
                                      <m:sSupPr>
                                        <m:ctrlPr>
                                          <a:rPr lang="hr-HR" i="1">
                                            <a:latin typeface="Cambria Math" panose="02040503050406030204" pitchFamily="18" charset="0"/>
                                          </a:rPr>
                                        </m:ctrlPr>
                                      </m:sSupPr>
                                      <m:e>
                                        <m:r>
                                          <m:rPr>
                                            <m:nor/>
                                          </m:rPr>
                                          <a:rPr lang="hr-HR"/>
                                          <m:t>h</m:t>
                                        </m:r>
                                      </m:e>
                                      <m:sup>
                                        <m:r>
                                          <a:rPr lang="hr-HR" i="1">
                                            <a:latin typeface="Cambria Math" panose="02040503050406030204" pitchFamily="18" charset="0"/>
                                          </a:rPr>
                                          <m:t>3</m:t>
                                        </m:r>
                                      </m:sup>
                                    </m:sSup>
                                  </m:e>
                                  <m:sup>
                                    <m:r>
                                      <a:rPr lang="hr-HR" i="1">
                                        <a:latin typeface="Cambria Math" panose="02040503050406030204" pitchFamily="18" charset="0"/>
                                      </a:rPr>
                                      <m:t>𝑇</m:t>
                                    </m:r>
                                  </m:sup>
                                </m:sSup>
                                <m:sSub>
                                  <m:sSubPr>
                                    <m:ctrlPr>
                                      <a:rPr lang="hr-HR" i="1">
                                        <a:latin typeface="Cambria Math" panose="02040503050406030204" pitchFamily="18" charset="0"/>
                                      </a:rPr>
                                    </m:ctrlPr>
                                  </m:sSubPr>
                                  <m:e>
                                    <m:r>
                                      <m:rPr>
                                        <m:nor/>
                                      </m:rPr>
                                      <a:rPr lang="hr-HR"/>
                                      <m:t>x</m:t>
                                    </m:r>
                                  </m:e>
                                  <m:sub>
                                    <m:r>
                                      <a:rPr lang="hr-HR" i="1">
                                        <a:latin typeface="Cambria Math" panose="02040503050406030204" pitchFamily="18" charset="0"/>
                                      </a:rPr>
                                      <m:t>𝑖</m:t>
                                    </m:r>
                                  </m:sub>
                                </m:sSub>
                              </m:e>
                            </m:mr>
                            <m:mr>
                              <m:e>
                                <m:sSup>
                                  <m:sSupPr>
                                    <m:ctrlPr>
                                      <a:rPr lang="hr-HR" i="1">
                                        <a:latin typeface="Cambria Math" panose="02040503050406030204" pitchFamily="18" charset="0"/>
                                      </a:rPr>
                                    </m:ctrlPr>
                                  </m:sSupPr>
                                  <m:e>
                                    <m:sSub>
                                      <m:sSubPr>
                                        <m:ctrlPr>
                                          <a:rPr lang="hr-HR" i="1">
                                            <a:latin typeface="Cambria Math" panose="02040503050406030204" pitchFamily="18" charset="0"/>
                                          </a:rPr>
                                        </m:ctrlPr>
                                      </m:sSubPr>
                                      <m:e>
                                        <m:r>
                                          <a:rPr lang="hr-HR" i="1">
                                            <a:latin typeface="Cambria Math" panose="02040503050406030204" pitchFamily="18" charset="0"/>
                                          </a:rPr>
                                          <m:t>𝑥</m:t>
                                        </m:r>
                                      </m:e>
                                      <m:sub>
                                        <m:r>
                                          <a:rPr lang="hr-HR" i="1">
                                            <a:latin typeface="Cambria Math" panose="02040503050406030204" pitchFamily="18" charset="0"/>
                                          </a:rPr>
                                          <m:t>𝑖</m:t>
                                        </m:r>
                                      </m:sub>
                                    </m:sSub>
                                  </m:e>
                                  <m:sup>
                                    <m:r>
                                      <a:rPr lang="hr-HR" i="1">
                                        <a:latin typeface="Cambria Math" panose="02040503050406030204" pitchFamily="18" charset="0"/>
                                      </a:rPr>
                                      <m:t>′</m:t>
                                    </m:r>
                                  </m:sup>
                                </m:sSup>
                                <m:sSup>
                                  <m:sSupPr>
                                    <m:ctrlPr>
                                      <a:rPr lang="hr-HR" i="1">
                                        <a:latin typeface="Cambria Math" panose="02040503050406030204" pitchFamily="18" charset="0"/>
                                      </a:rPr>
                                    </m:ctrlPr>
                                  </m:sSupPr>
                                  <m:e>
                                    <m:sSup>
                                      <m:sSupPr>
                                        <m:ctrlPr>
                                          <a:rPr lang="hr-HR" i="1">
                                            <a:latin typeface="Cambria Math" panose="02040503050406030204" pitchFamily="18" charset="0"/>
                                          </a:rPr>
                                        </m:ctrlPr>
                                      </m:sSupPr>
                                      <m:e>
                                        <m:r>
                                          <m:rPr>
                                            <m:nor/>
                                          </m:rPr>
                                          <a:rPr lang="hr-HR"/>
                                          <m:t>h</m:t>
                                        </m:r>
                                      </m:e>
                                      <m:sup>
                                        <m:r>
                                          <a:rPr lang="hr-HR" i="1">
                                            <a:latin typeface="Cambria Math" panose="02040503050406030204" pitchFamily="18" charset="0"/>
                                          </a:rPr>
                                          <m:t>2</m:t>
                                        </m:r>
                                      </m:sup>
                                    </m:sSup>
                                  </m:e>
                                  <m:sup>
                                    <m:r>
                                      <a:rPr lang="hr-HR" i="1">
                                        <a:latin typeface="Cambria Math" panose="02040503050406030204" pitchFamily="18" charset="0"/>
                                      </a:rPr>
                                      <m:t>𝑇</m:t>
                                    </m:r>
                                  </m:sup>
                                </m:sSup>
                                <m:sSub>
                                  <m:sSubPr>
                                    <m:ctrlPr>
                                      <a:rPr lang="hr-HR" i="1">
                                        <a:latin typeface="Cambria Math" panose="02040503050406030204" pitchFamily="18" charset="0"/>
                                      </a:rPr>
                                    </m:ctrlPr>
                                  </m:sSubPr>
                                  <m:e>
                                    <m:r>
                                      <m:rPr>
                                        <m:nor/>
                                      </m:rPr>
                                      <a:rPr lang="hr-HR"/>
                                      <m:t>x</m:t>
                                    </m:r>
                                  </m:e>
                                  <m:sub>
                                    <m:r>
                                      <a:rPr lang="hr-HR" i="1">
                                        <a:latin typeface="Cambria Math" panose="02040503050406030204" pitchFamily="18" charset="0"/>
                                      </a:rPr>
                                      <m:t>𝑖</m:t>
                                    </m:r>
                                  </m:sub>
                                </m:sSub>
                                <m:r>
                                  <a:rPr lang="hr-HR" i="1">
                                    <a:latin typeface="Cambria Math" panose="02040503050406030204" pitchFamily="18" charset="0"/>
                                  </a:rPr>
                                  <m:t>−</m:t>
                                </m:r>
                                <m:sSup>
                                  <m:sSupPr>
                                    <m:ctrlPr>
                                      <a:rPr lang="hr-HR" i="1">
                                        <a:latin typeface="Cambria Math" panose="02040503050406030204" pitchFamily="18" charset="0"/>
                                      </a:rPr>
                                    </m:ctrlPr>
                                  </m:sSupPr>
                                  <m:e>
                                    <m:sSub>
                                      <m:sSubPr>
                                        <m:ctrlPr>
                                          <a:rPr lang="hr-HR" i="1">
                                            <a:latin typeface="Cambria Math" panose="02040503050406030204" pitchFamily="18" charset="0"/>
                                          </a:rPr>
                                        </m:ctrlPr>
                                      </m:sSubPr>
                                      <m:e>
                                        <m:r>
                                          <a:rPr lang="hr-HR" i="1">
                                            <a:latin typeface="Cambria Math" panose="02040503050406030204" pitchFamily="18" charset="0"/>
                                          </a:rPr>
                                          <m:t>𝑦</m:t>
                                        </m:r>
                                      </m:e>
                                      <m:sub>
                                        <m:r>
                                          <a:rPr lang="hr-HR" i="1">
                                            <a:latin typeface="Cambria Math" panose="02040503050406030204" pitchFamily="18" charset="0"/>
                                          </a:rPr>
                                          <m:t>𝑖</m:t>
                                        </m:r>
                                      </m:sub>
                                    </m:sSub>
                                  </m:e>
                                  <m:sup>
                                    <m:r>
                                      <a:rPr lang="hr-HR" i="1">
                                        <a:latin typeface="Cambria Math" panose="02040503050406030204" pitchFamily="18" charset="0"/>
                                      </a:rPr>
                                      <m:t>′</m:t>
                                    </m:r>
                                  </m:sup>
                                </m:sSup>
                                <m:sSup>
                                  <m:sSupPr>
                                    <m:ctrlPr>
                                      <a:rPr lang="hr-HR" i="1">
                                        <a:latin typeface="Cambria Math" panose="02040503050406030204" pitchFamily="18" charset="0"/>
                                      </a:rPr>
                                    </m:ctrlPr>
                                  </m:sSupPr>
                                  <m:e>
                                    <m:sSup>
                                      <m:sSupPr>
                                        <m:ctrlPr>
                                          <a:rPr lang="hr-HR" i="1">
                                            <a:latin typeface="Cambria Math" panose="02040503050406030204" pitchFamily="18" charset="0"/>
                                          </a:rPr>
                                        </m:ctrlPr>
                                      </m:sSupPr>
                                      <m:e>
                                        <m:r>
                                          <m:rPr>
                                            <m:nor/>
                                          </m:rPr>
                                          <a:rPr lang="hr-HR"/>
                                          <m:t>h</m:t>
                                        </m:r>
                                      </m:e>
                                      <m:sup>
                                        <m:r>
                                          <a:rPr lang="hr-HR" i="1">
                                            <a:latin typeface="Cambria Math" panose="02040503050406030204" pitchFamily="18" charset="0"/>
                                          </a:rPr>
                                          <m:t>1</m:t>
                                        </m:r>
                                      </m:sup>
                                    </m:sSup>
                                  </m:e>
                                  <m:sup>
                                    <m:r>
                                      <a:rPr lang="hr-HR" i="1">
                                        <a:latin typeface="Cambria Math" panose="02040503050406030204" pitchFamily="18" charset="0"/>
                                      </a:rPr>
                                      <m:t>𝑇</m:t>
                                    </m:r>
                                  </m:sup>
                                </m:sSup>
                                <m:sSub>
                                  <m:sSubPr>
                                    <m:ctrlPr>
                                      <a:rPr lang="hr-HR" i="1">
                                        <a:latin typeface="Cambria Math" panose="02040503050406030204" pitchFamily="18" charset="0"/>
                                      </a:rPr>
                                    </m:ctrlPr>
                                  </m:sSubPr>
                                  <m:e>
                                    <m:r>
                                      <m:rPr>
                                        <m:nor/>
                                      </m:rPr>
                                      <a:rPr lang="hr-HR"/>
                                      <m:t>x</m:t>
                                    </m:r>
                                  </m:e>
                                  <m:sub>
                                    <m:r>
                                      <a:rPr lang="hr-HR" i="1">
                                        <a:latin typeface="Cambria Math" panose="02040503050406030204" pitchFamily="18" charset="0"/>
                                      </a:rPr>
                                      <m:t>𝑖</m:t>
                                    </m:r>
                                  </m:sub>
                                </m:sSub>
                              </m:e>
                            </m:mr>
                          </m:m>
                        </m:e>
                      </m:d>
                    </m:oMath>
                  </m:oMathPara>
                </a14:m>
                <a:endParaRPr lang="hr-HR" dirty="0"/>
              </a:p>
            </p:txBody>
          </p:sp>
        </mc:Choice>
        <mc:Fallback xmlns="">
          <p:sp>
            <p:nvSpPr>
              <p:cNvPr id="10" name="Rectangle 9"/>
              <p:cNvSpPr>
                <a:spLocks noRot="1" noChangeAspect="1" noMove="1" noResize="1" noEditPoints="1" noAdjustHandles="1" noChangeArrowheads="1" noChangeShapeType="1" noTextEdit="1"/>
              </p:cNvSpPr>
              <p:nvPr/>
            </p:nvSpPr>
            <p:spPr>
              <a:xfrm>
                <a:off x="2069901" y="3677165"/>
                <a:ext cx="3368679" cy="1332481"/>
              </a:xfrm>
              <a:prstGeom prst="rect">
                <a:avLst/>
              </a:prstGeom>
              <a:blipFill rotWithShape="0">
                <a:blip r:embed="rId4"/>
                <a:stretch>
                  <a:fillRect/>
                </a:stretch>
              </a:blipFill>
            </p:spPr>
            <p:txBody>
              <a:bodyPr/>
              <a:lstStyle/>
              <a:p>
                <a:r>
                  <a:rPr lang="hr-HR">
                    <a:noFill/>
                  </a:rPr>
                  <a:t> </a:t>
                </a:r>
              </a:p>
            </p:txBody>
          </p:sp>
        </mc:Fallback>
      </mc:AlternateContent>
      <p:sp>
        <p:nvSpPr>
          <p:cNvPr id="11" name="Up Arrow Callout 10"/>
          <p:cNvSpPr/>
          <p:nvPr/>
        </p:nvSpPr>
        <p:spPr>
          <a:xfrm>
            <a:off x="4723096" y="2474475"/>
            <a:ext cx="1767840" cy="875293"/>
          </a:xfrm>
          <a:prstGeom prst="upArrowCallout">
            <a:avLst>
              <a:gd name="adj1" fmla="val 15282"/>
              <a:gd name="adj2" fmla="val 12853"/>
              <a:gd name="adj3" fmla="val 25000"/>
              <a:gd name="adj4" fmla="val 32179"/>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hr-HR" dirty="0" smtClean="0">
                <a:solidFill>
                  <a:schemeClr val="tx1"/>
                </a:solidFill>
                <a:latin typeface="Arial" panose="020B0604020202020204" pitchFamily="34" charset="0"/>
                <a:cs typeface="Arial" panose="020B0604020202020204" pitchFamily="34" charset="0"/>
              </a:rPr>
              <a:t>Točka slike</a:t>
            </a:r>
            <a:endParaRPr lang="hr-HR" dirty="0">
              <a:solidFill>
                <a:schemeClr val="tx1"/>
              </a:solidFill>
              <a:latin typeface="Arial" panose="020B0604020202020204" pitchFamily="34" charset="0"/>
              <a:cs typeface="Arial" panose="020B0604020202020204" pitchFamily="34" charset="0"/>
            </a:endParaRPr>
          </a:p>
        </p:txBody>
      </p:sp>
      <p:sp>
        <p:nvSpPr>
          <p:cNvPr id="12" name="Up Arrow Callout 11"/>
          <p:cNvSpPr/>
          <p:nvPr/>
        </p:nvSpPr>
        <p:spPr>
          <a:xfrm>
            <a:off x="838200" y="4582630"/>
            <a:ext cx="2859336" cy="832765"/>
          </a:xfrm>
          <a:prstGeom prst="upArrowCallout">
            <a:avLst>
              <a:gd name="adj1" fmla="val 15282"/>
              <a:gd name="adj2" fmla="val 16497"/>
              <a:gd name="adj3" fmla="val 25000"/>
              <a:gd name="adj4" fmla="val 40682"/>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hr-HR" dirty="0" smtClean="0">
                <a:solidFill>
                  <a:schemeClr val="tx1"/>
                </a:solidFill>
                <a:latin typeface="Arial" panose="020B0604020202020204" pitchFamily="34" charset="0"/>
                <a:cs typeface="Arial" panose="020B0604020202020204" pitchFamily="34" charset="0"/>
              </a:rPr>
              <a:t>Točka slike ravnine ceste</a:t>
            </a:r>
            <a:endParaRPr lang="hr-HR" dirty="0">
              <a:solidFill>
                <a:schemeClr val="tx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3" name="Rectangle 12"/>
              <p:cNvSpPr/>
              <p:nvPr/>
            </p:nvSpPr>
            <p:spPr>
              <a:xfrm>
                <a:off x="7479919" y="3677165"/>
                <a:ext cx="3873881" cy="11431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hr-HR" i="1">
                              <a:latin typeface="Cambria Math" panose="02040503050406030204" pitchFamily="18" charset="0"/>
                            </a:rPr>
                          </m:ctrlPr>
                        </m:dPr>
                        <m:e>
                          <m:m>
                            <m:mPr>
                              <m:mcs>
                                <m:mc>
                                  <m:mcPr>
                                    <m:count m:val="3"/>
                                    <m:mcJc m:val="center"/>
                                  </m:mcPr>
                                </m:mc>
                              </m:mcs>
                              <m:ctrlPr>
                                <a:rPr lang="hr-HR" i="1">
                                  <a:latin typeface="Cambria Math" panose="02040503050406030204" pitchFamily="18" charset="0"/>
                                </a:rPr>
                              </m:ctrlPr>
                            </m:mPr>
                            <m:mr>
                              <m:e>
                                <m:sSup>
                                  <m:sSupPr>
                                    <m:ctrlPr>
                                      <a:rPr lang="hr-HR" i="1">
                                        <a:latin typeface="Cambria Math" panose="02040503050406030204" pitchFamily="18" charset="0"/>
                                      </a:rPr>
                                    </m:ctrlPr>
                                  </m:sSupPr>
                                  <m:e>
                                    <m:r>
                                      <a:rPr lang="hr-HR" i="1">
                                        <a:latin typeface="Cambria Math" panose="02040503050406030204" pitchFamily="18" charset="0"/>
                                      </a:rPr>
                                      <m:t>0</m:t>
                                    </m:r>
                                  </m:e>
                                  <m:sup>
                                    <m:r>
                                      <a:rPr lang="hr-HR" i="1">
                                        <a:latin typeface="Cambria Math" panose="02040503050406030204" pitchFamily="18" charset="0"/>
                                      </a:rPr>
                                      <m:t>𝑇</m:t>
                                    </m:r>
                                  </m:sup>
                                </m:sSup>
                              </m:e>
                              <m:e>
                                <m:r>
                                  <a:rPr lang="hr-HR" i="1">
                                    <a:latin typeface="Cambria Math" panose="02040503050406030204" pitchFamily="18" charset="0"/>
                                  </a:rPr>
                                  <m:t>−</m:t>
                                </m:r>
                                <m:sSup>
                                  <m:sSupPr>
                                    <m:ctrlPr>
                                      <a:rPr lang="hr-HR" i="1">
                                        <a:latin typeface="Cambria Math" panose="02040503050406030204" pitchFamily="18" charset="0"/>
                                      </a:rPr>
                                    </m:ctrlPr>
                                  </m:sSupPr>
                                  <m:e>
                                    <m:sSub>
                                      <m:sSubPr>
                                        <m:ctrlPr>
                                          <a:rPr lang="hr-HR" i="1">
                                            <a:latin typeface="Cambria Math" panose="02040503050406030204" pitchFamily="18" charset="0"/>
                                          </a:rPr>
                                        </m:ctrlPr>
                                      </m:sSubPr>
                                      <m:e>
                                        <m:r>
                                          <a:rPr lang="hr-HR" i="1">
                                            <a:latin typeface="Cambria Math" panose="02040503050406030204" pitchFamily="18" charset="0"/>
                                          </a:rPr>
                                          <m:t>𝑧</m:t>
                                        </m:r>
                                      </m:e>
                                      <m:sub>
                                        <m:r>
                                          <a:rPr lang="hr-HR" i="1">
                                            <a:latin typeface="Cambria Math" panose="02040503050406030204" pitchFamily="18" charset="0"/>
                                          </a:rPr>
                                          <m:t>𝑖</m:t>
                                        </m:r>
                                      </m:sub>
                                    </m:sSub>
                                  </m:e>
                                  <m:sup>
                                    <m:r>
                                      <a:rPr lang="hr-HR" i="1">
                                        <a:latin typeface="Cambria Math" panose="02040503050406030204" pitchFamily="18" charset="0"/>
                                      </a:rPr>
                                      <m:t>′</m:t>
                                    </m:r>
                                  </m:sup>
                                </m:sSup>
                                <m:sSup>
                                  <m:sSupPr>
                                    <m:ctrlPr>
                                      <a:rPr lang="hr-HR" i="1">
                                        <a:latin typeface="Cambria Math" panose="02040503050406030204" pitchFamily="18" charset="0"/>
                                      </a:rPr>
                                    </m:ctrlPr>
                                  </m:sSupPr>
                                  <m:e>
                                    <m:sSub>
                                      <m:sSubPr>
                                        <m:ctrlPr>
                                          <a:rPr lang="hr-HR" i="1">
                                            <a:latin typeface="Cambria Math" panose="02040503050406030204" pitchFamily="18" charset="0"/>
                                          </a:rPr>
                                        </m:ctrlPr>
                                      </m:sSubPr>
                                      <m:e>
                                        <m:r>
                                          <m:rPr>
                                            <m:nor/>
                                          </m:rPr>
                                          <a:rPr lang="hr-HR"/>
                                          <m:t>x</m:t>
                                        </m:r>
                                      </m:e>
                                      <m:sub>
                                        <m:r>
                                          <a:rPr lang="hr-HR" i="1">
                                            <a:latin typeface="Cambria Math" panose="02040503050406030204" pitchFamily="18" charset="0"/>
                                          </a:rPr>
                                          <m:t>𝑖</m:t>
                                        </m:r>
                                      </m:sub>
                                    </m:sSub>
                                  </m:e>
                                  <m:sup>
                                    <m:r>
                                      <a:rPr lang="hr-HR" i="1">
                                        <a:latin typeface="Cambria Math" panose="02040503050406030204" pitchFamily="18" charset="0"/>
                                      </a:rPr>
                                      <m:t>𝑇</m:t>
                                    </m:r>
                                  </m:sup>
                                </m:sSup>
                              </m:e>
                              <m:e>
                                <m:sSup>
                                  <m:sSupPr>
                                    <m:ctrlPr>
                                      <a:rPr lang="hr-HR" i="1">
                                        <a:latin typeface="Cambria Math" panose="02040503050406030204" pitchFamily="18" charset="0"/>
                                      </a:rPr>
                                    </m:ctrlPr>
                                  </m:sSupPr>
                                  <m:e>
                                    <m:sSub>
                                      <m:sSubPr>
                                        <m:ctrlPr>
                                          <a:rPr lang="hr-HR" i="1">
                                            <a:latin typeface="Cambria Math" panose="02040503050406030204" pitchFamily="18" charset="0"/>
                                          </a:rPr>
                                        </m:ctrlPr>
                                      </m:sSubPr>
                                      <m:e>
                                        <m:r>
                                          <a:rPr lang="hr-HR" i="1">
                                            <a:latin typeface="Cambria Math" panose="02040503050406030204" pitchFamily="18" charset="0"/>
                                          </a:rPr>
                                          <m:t>𝑦</m:t>
                                        </m:r>
                                      </m:e>
                                      <m:sub>
                                        <m:r>
                                          <a:rPr lang="hr-HR" i="1">
                                            <a:latin typeface="Cambria Math" panose="02040503050406030204" pitchFamily="18" charset="0"/>
                                          </a:rPr>
                                          <m:t>𝑖</m:t>
                                        </m:r>
                                      </m:sub>
                                    </m:sSub>
                                  </m:e>
                                  <m:sup>
                                    <m:r>
                                      <a:rPr lang="hr-HR" i="1">
                                        <a:latin typeface="Cambria Math" panose="02040503050406030204" pitchFamily="18" charset="0"/>
                                      </a:rPr>
                                      <m:t>′</m:t>
                                    </m:r>
                                  </m:sup>
                                </m:sSup>
                                <m:sSup>
                                  <m:sSupPr>
                                    <m:ctrlPr>
                                      <a:rPr lang="hr-HR" i="1">
                                        <a:latin typeface="Cambria Math" panose="02040503050406030204" pitchFamily="18" charset="0"/>
                                      </a:rPr>
                                    </m:ctrlPr>
                                  </m:sSupPr>
                                  <m:e>
                                    <m:sSub>
                                      <m:sSubPr>
                                        <m:ctrlPr>
                                          <a:rPr lang="hr-HR" i="1">
                                            <a:latin typeface="Cambria Math" panose="02040503050406030204" pitchFamily="18" charset="0"/>
                                          </a:rPr>
                                        </m:ctrlPr>
                                      </m:sSubPr>
                                      <m:e>
                                        <m:r>
                                          <m:rPr>
                                            <m:nor/>
                                          </m:rPr>
                                          <a:rPr lang="hr-HR"/>
                                          <m:t>x</m:t>
                                        </m:r>
                                      </m:e>
                                      <m:sub>
                                        <m:r>
                                          <a:rPr lang="hr-HR" i="1">
                                            <a:latin typeface="Cambria Math" panose="02040503050406030204" pitchFamily="18" charset="0"/>
                                          </a:rPr>
                                          <m:t>𝑖</m:t>
                                        </m:r>
                                      </m:sub>
                                    </m:sSub>
                                  </m:e>
                                  <m:sup>
                                    <m:r>
                                      <a:rPr lang="hr-HR" i="1">
                                        <a:latin typeface="Cambria Math" panose="02040503050406030204" pitchFamily="18" charset="0"/>
                                      </a:rPr>
                                      <m:t>𝑇</m:t>
                                    </m:r>
                                  </m:sup>
                                </m:sSup>
                              </m:e>
                            </m:mr>
                            <m:mr>
                              <m:e>
                                <m:sSup>
                                  <m:sSupPr>
                                    <m:ctrlPr>
                                      <a:rPr lang="hr-HR" i="1">
                                        <a:latin typeface="Cambria Math" panose="02040503050406030204" pitchFamily="18" charset="0"/>
                                      </a:rPr>
                                    </m:ctrlPr>
                                  </m:sSupPr>
                                  <m:e>
                                    <m:sSub>
                                      <m:sSubPr>
                                        <m:ctrlPr>
                                          <a:rPr lang="hr-HR" i="1">
                                            <a:latin typeface="Cambria Math" panose="02040503050406030204" pitchFamily="18" charset="0"/>
                                          </a:rPr>
                                        </m:ctrlPr>
                                      </m:sSubPr>
                                      <m:e>
                                        <m:r>
                                          <a:rPr lang="hr-HR" i="1">
                                            <a:latin typeface="Cambria Math" panose="02040503050406030204" pitchFamily="18" charset="0"/>
                                          </a:rPr>
                                          <m:t>𝑧</m:t>
                                        </m:r>
                                      </m:e>
                                      <m:sub>
                                        <m:r>
                                          <a:rPr lang="hr-HR" i="1">
                                            <a:latin typeface="Cambria Math" panose="02040503050406030204" pitchFamily="18" charset="0"/>
                                          </a:rPr>
                                          <m:t>𝑖</m:t>
                                        </m:r>
                                      </m:sub>
                                    </m:sSub>
                                  </m:e>
                                  <m:sup>
                                    <m:r>
                                      <a:rPr lang="hr-HR" i="1">
                                        <a:latin typeface="Cambria Math" panose="02040503050406030204" pitchFamily="18" charset="0"/>
                                      </a:rPr>
                                      <m:t>′</m:t>
                                    </m:r>
                                  </m:sup>
                                </m:sSup>
                                <m:sSup>
                                  <m:sSupPr>
                                    <m:ctrlPr>
                                      <a:rPr lang="hr-HR" i="1">
                                        <a:latin typeface="Cambria Math" panose="02040503050406030204" pitchFamily="18" charset="0"/>
                                      </a:rPr>
                                    </m:ctrlPr>
                                  </m:sSupPr>
                                  <m:e>
                                    <m:sSub>
                                      <m:sSubPr>
                                        <m:ctrlPr>
                                          <a:rPr lang="hr-HR" i="1">
                                            <a:latin typeface="Cambria Math" panose="02040503050406030204" pitchFamily="18" charset="0"/>
                                          </a:rPr>
                                        </m:ctrlPr>
                                      </m:sSubPr>
                                      <m:e>
                                        <m:r>
                                          <m:rPr>
                                            <m:nor/>
                                          </m:rPr>
                                          <a:rPr lang="hr-HR"/>
                                          <m:t>x</m:t>
                                        </m:r>
                                      </m:e>
                                      <m:sub>
                                        <m:r>
                                          <a:rPr lang="hr-HR" i="1">
                                            <a:latin typeface="Cambria Math" panose="02040503050406030204" pitchFamily="18" charset="0"/>
                                          </a:rPr>
                                          <m:t>𝑖</m:t>
                                        </m:r>
                                      </m:sub>
                                    </m:sSub>
                                  </m:e>
                                  <m:sup>
                                    <m:r>
                                      <a:rPr lang="hr-HR" i="1">
                                        <a:latin typeface="Cambria Math" panose="02040503050406030204" pitchFamily="18" charset="0"/>
                                      </a:rPr>
                                      <m:t>𝑇</m:t>
                                    </m:r>
                                  </m:sup>
                                </m:sSup>
                              </m:e>
                              <m:e>
                                <m:sSup>
                                  <m:sSupPr>
                                    <m:ctrlPr>
                                      <a:rPr lang="hr-HR" i="1">
                                        <a:latin typeface="Cambria Math" panose="02040503050406030204" pitchFamily="18" charset="0"/>
                                      </a:rPr>
                                    </m:ctrlPr>
                                  </m:sSupPr>
                                  <m:e>
                                    <m:r>
                                      <a:rPr lang="hr-HR" i="1">
                                        <a:latin typeface="Cambria Math" panose="02040503050406030204" pitchFamily="18" charset="0"/>
                                      </a:rPr>
                                      <m:t>0</m:t>
                                    </m:r>
                                  </m:e>
                                  <m:sup>
                                    <m:r>
                                      <a:rPr lang="hr-HR" i="1">
                                        <a:latin typeface="Cambria Math" panose="02040503050406030204" pitchFamily="18" charset="0"/>
                                      </a:rPr>
                                      <m:t>𝑇</m:t>
                                    </m:r>
                                  </m:sup>
                                </m:sSup>
                              </m:e>
                              <m:e>
                                <m:r>
                                  <a:rPr lang="hr-HR" i="1">
                                    <a:latin typeface="Cambria Math" panose="02040503050406030204" pitchFamily="18" charset="0"/>
                                  </a:rPr>
                                  <m:t>−</m:t>
                                </m:r>
                                <m:sSup>
                                  <m:sSupPr>
                                    <m:ctrlPr>
                                      <a:rPr lang="hr-HR" i="1">
                                        <a:latin typeface="Cambria Math" panose="02040503050406030204" pitchFamily="18" charset="0"/>
                                      </a:rPr>
                                    </m:ctrlPr>
                                  </m:sSupPr>
                                  <m:e>
                                    <m:sSub>
                                      <m:sSubPr>
                                        <m:ctrlPr>
                                          <a:rPr lang="hr-HR" i="1">
                                            <a:latin typeface="Cambria Math" panose="02040503050406030204" pitchFamily="18" charset="0"/>
                                          </a:rPr>
                                        </m:ctrlPr>
                                      </m:sSubPr>
                                      <m:e>
                                        <m:r>
                                          <a:rPr lang="hr-HR" i="1">
                                            <a:latin typeface="Cambria Math" panose="02040503050406030204" pitchFamily="18" charset="0"/>
                                          </a:rPr>
                                          <m:t>𝑥</m:t>
                                        </m:r>
                                      </m:e>
                                      <m:sub>
                                        <m:r>
                                          <a:rPr lang="hr-HR" i="1">
                                            <a:latin typeface="Cambria Math" panose="02040503050406030204" pitchFamily="18" charset="0"/>
                                          </a:rPr>
                                          <m:t>𝑖</m:t>
                                        </m:r>
                                      </m:sub>
                                    </m:sSub>
                                  </m:e>
                                  <m:sup>
                                    <m:r>
                                      <a:rPr lang="hr-HR" i="1">
                                        <a:latin typeface="Cambria Math" panose="02040503050406030204" pitchFamily="18" charset="0"/>
                                      </a:rPr>
                                      <m:t>′</m:t>
                                    </m:r>
                                  </m:sup>
                                </m:sSup>
                                <m:sSup>
                                  <m:sSupPr>
                                    <m:ctrlPr>
                                      <a:rPr lang="hr-HR" i="1">
                                        <a:latin typeface="Cambria Math" panose="02040503050406030204" pitchFamily="18" charset="0"/>
                                      </a:rPr>
                                    </m:ctrlPr>
                                  </m:sSupPr>
                                  <m:e>
                                    <m:sSub>
                                      <m:sSubPr>
                                        <m:ctrlPr>
                                          <a:rPr lang="hr-HR" i="1">
                                            <a:latin typeface="Cambria Math" panose="02040503050406030204" pitchFamily="18" charset="0"/>
                                          </a:rPr>
                                        </m:ctrlPr>
                                      </m:sSubPr>
                                      <m:e>
                                        <m:r>
                                          <m:rPr>
                                            <m:nor/>
                                          </m:rPr>
                                          <a:rPr lang="hr-HR"/>
                                          <m:t>x</m:t>
                                        </m:r>
                                      </m:e>
                                      <m:sub>
                                        <m:r>
                                          <a:rPr lang="hr-HR" i="1">
                                            <a:latin typeface="Cambria Math" panose="02040503050406030204" pitchFamily="18" charset="0"/>
                                          </a:rPr>
                                          <m:t>𝑖</m:t>
                                        </m:r>
                                      </m:sub>
                                    </m:sSub>
                                  </m:e>
                                  <m:sup>
                                    <m:r>
                                      <a:rPr lang="hr-HR" i="1">
                                        <a:latin typeface="Cambria Math" panose="02040503050406030204" pitchFamily="18" charset="0"/>
                                      </a:rPr>
                                      <m:t>𝑇</m:t>
                                    </m:r>
                                  </m:sup>
                                </m:sSup>
                              </m:e>
                            </m:mr>
                            <m:mr>
                              <m:e>
                                <m:r>
                                  <a:rPr lang="hr-HR" i="1">
                                    <a:latin typeface="Cambria Math" panose="02040503050406030204" pitchFamily="18" charset="0"/>
                                  </a:rPr>
                                  <m:t>−</m:t>
                                </m:r>
                                <m:sSup>
                                  <m:sSupPr>
                                    <m:ctrlPr>
                                      <a:rPr lang="hr-HR" i="1">
                                        <a:latin typeface="Cambria Math" panose="02040503050406030204" pitchFamily="18" charset="0"/>
                                      </a:rPr>
                                    </m:ctrlPr>
                                  </m:sSupPr>
                                  <m:e>
                                    <m:sSub>
                                      <m:sSubPr>
                                        <m:ctrlPr>
                                          <a:rPr lang="hr-HR" i="1">
                                            <a:latin typeface="Cambria Math" panose="02040503050406030204" pitchFamily="18" charset="0"/>
                                          </a:rPr>
                                        </m:ctrlPr>
                                      </m:sSubPr>
                                      <m:e>
                                        <m:r>
                                          <a:rPr lang="hr-HR" i="1">
                                            <a:latin typeface="Cambria Math" panose="02040503050406030204" pitchFamily="18" charset="0"/>
                                          </a:rPr>
                                          <m:t>𝑦</m:t>
                                        </m:r>
                                      </m:e>
                                      <m:sub>
                                        <m:r>
                                          <a:rPr lang="hr-HR" i="1">
                                            <a:latin typeface="Cambria Math" panose="02040503050406030204" pitchFamily="18" charset="0"/>
                                          </a:rPr>
                                          <m:t>𝑖</m:t>
                                        </m:r>
                                      </m:sub>
                                    </m:sSub>
                                  </m:e>
                                  <m:sup>
                                    <m:r>
                                      <a:rPr lang="hr-HR" i="1">
                                        <a:latin typeface="Cambria Math" panose="02040503050406030204" pitchFamily="18" charset="0"/>
                                      </a:rPr>
                                      <m:t>′</m:t>
                                    </m:r>
                                  </m:sup>
                                </m:sSup>
                                <m:sSup>
                                  <m:sSupPr>
                                    <m:ctrlPr>
                                      <a:rPr lang="hr-HR" i="1">
                                        <a:latin typeface="Cambria Math" panose="02040503050406030204" pitchFamily="18" charset="0"/>
                                      </a:rPr>
                                    </m:ctrlPr>
                                  </m:sSupPr>
                                  <m:e>
                                    <m:sSub>
                                      <m:sSubPr>
                                        <m:ctrlPr>
                                          <a:rPr lang="hr-HR" i="1">
                                            <a:latin typeface="Cambria Math" panose="02040503050406030204" pitchFamily="18" charset="0"/>
                                          </a:rPr>
                                        </m:ctrlPr>
                                      </m:sSubPr>
                                      <m:e>
                                        <m:r>
                                          <m:rPr>
                                            <m:nor/>
                                          </m:rPr>
                                          <a:rPr lang="hr-HR"/>
                                          <m:t>x</m:t>
                                        </m:r>
                                      </m:e>
                                      <m:sub>
                                        <m:r>
                                          <a:rPr lang="hr-HR" i="1">
                                            <a:latin typeface="Cambria Math" panose="02040503050406030204" pitchFamily="18" charset="0"/>
                                          </a:rPr>
                                          <m:t>𝑖</m:t>
                                        </m:r>
                                      </m:sub>
                                    </m:sSub>
                                  </m:e>
                                  <m:sup>
                                    <m:r>
                                      <a:rPr lang="hr-HR" i="1">
                                        <a:latin typeface="Cambria Math" panose="02040503050406030204" pitchFamily="18" charset="0"/>
                                      </a:rPr>
                                      <m:t>𝑇</m:t>
                                    </m:r>
                                  </m:sup>
                                </m:sSup>
                              </m:e>
                              <m:e>
                                <m:sSup>
                                  <m:sSupPr>
                                    <m:ctrlPr>
                                      <a:rPr lang="hr-HR" i="1">
                                        <a:latin typeface="Cambria Math" panose="02040503050406030204" pitchFamily="18" charset="0"/>
                                      </a:rPr>
                                    </m:ctrlPr>
                                  </m:sSupPr>
                                  <m:e>
                                    <m:sSub>
                                      <m:sSubPr>
                                        <m:ctrlPr>
                                          <a:rPr lang="hr-HR" i="1">
                                            <a:latin typeface="Cambria Math" panose="02040503050406030204" pitchFamily="18" charset="0"/>
                                          </a:rPr>
                                        </m:ctrlPr>
                                      </m:sSubPr>
                                      <m:e>
                                        <m:r>
                                          <a:rPr lang="hr-HR" i="1">
                                            <a:latin typeface="Cambria Math" panose="02040503050406030204" pitchFamily="18" charset="0"/>
                                          </a:rPr>
                                          <m:t>𝑥</m:t>
                                        </m:r>
                                      </m:e>
                                      <m:sub>
                                        <m:r>
                                          <a:rPr lang="hr-HR" i="1">
                                            <a:latin typeface="Cambria Math" panose="02040503050406030204" pitchFamily="18" charset="0"/>
                                          </a:rPr>
                                          <m:t>𝑖</m:t>
                                        </m:r>
                                      </m:sub>
                                    </m:sSub>
                                  </m:e>
                                  <m:sup>
                                    <m:r>
                                      <a:rPr lang="hr-HR" i="1">
                                        <a:latin typeface="Cambria Math" panose="02040503050406030204" pitchFamily="18" charset="0"/>
                                      </a:rPr>
                                      <m:t>′</m:t>
                                    </m:r>
                                  </m:sup>
                                </m:sSup>
                                <m:sSup>
                                  <m:sSupPr>
                                    <m:ctrlPr>
                                      <a:rPr lang="hr-HR" i="1">
                                        <a:latin typeface="Cambria Math" panose="02040503050406030204" pitchFamily="18" charset="0"/>
                                      </a:rPr>
                                    </m:ctrlPr>
                                  </m:sSupPr>
                                  <m:e>
                                    <m:sSub>
                                      <m:sSubPr>
                                        <m:ctrlPr>
                                          <a:rPr lang="hr-HR" i="1">
                                            <a:latin typeface="Cambria Math" panose="02040503050406030204" pitchFamily="18" charset="0"/>
                                          </a:rPr>
                                        </m:ctrlPr>
                                      </m:sSubPr>
                                      <m:e>
                                        <m:r>
                                          <m:rPr>
                                            <m:nor/>
                                          </m:rPr>
                                          <a:rPr lang="hr-HR"/>
                                          <m:t>x</m:t>
                                        </m:r>
                                      </m:e>
                                      <m:sub>
                                        <m:r>
                                          <a:rPr lang="hr-HR" i="1">
                                            <a:latin typeface="Cambria Math" panose="02040503050406030204" pitchFamily="18" charset="0"/>
                                          </a:rPr>
                                          <m:t>𝑖</m:t>
                                        </m:r>
                                      </m:sub>
                                    </m:sSub>
                                  </m:e>
                                  <m:sup>
                                    <m:r>
                                      <a:rPr lang="hr-HR" i="1">
                                        <a:latin typeface="Cambria Math" panose="02040503050406030204" pitchFamily="18" charset="0"/>
                                      </a:rPr>
                                      <m:t>𝑇</m:t>
                                    </m:r>
                                  </m:sup>
                                </m:sSup>
                              </m:e>
                              <m:e>
                                <m:sSup>
                                  <m:sSupPr>
                                    <m:ctrlPr>
                                      <a:rPr lang="hr-HR" i="1">
                                        <a:latin typeface="Cambria Math" panose="02040503050406030204" pitchFamily="18" charset="0"/>
                                      </a:rPr>
                                    </m:ctrlPr>
                                  </m:sSupPr>
                                  <m:e>
                                    <m:r>
                                      <a:rPr lang="hr-HR" i="1">
                                        <a:latin typeface="Cambria Math" panose="02040503050406030204" pitchFamily="18" charset="0"/>
                                      </a:rPr>
                                      <m:t>0</m:t>
                                    </m:r>
                                  </m:e>
                                  <m:sup>
                                    <m:r>
                                      <a:rPr lang="hr-HR" i="1">
                                        <a:latin typeface="Cambria Math" panose="02040503050406030204" pitchFamily="18" charset="0"/>
                                      </a:rPr>
                                      <m:t>𝑇</m:t>
                                    </m:r>
                                  </m:sup>
                                </m:sSup>
                              </m:e>
                            </m:mr>
                          </m:m>
                        </m:e>
                      </m:d>
                      <m:r>
                        <a:rPr lang="hr-HR" i="1">
                          <a:latin typeface="Cambria Math" panose="02040503050406030204" pitchFamily="18" charset="0"/>
                        </a:rPr>
                        <m:t> </m:t>
                      </m:r>
                      <m:d>
                        <m:dPr>
                          <m:begChr m:val="["/>
                          <m:endChr m:val="]"/>
                          <m:ctrlPr>
                            <a:rPr lang="hr-HR" i="1">
                              <a:latin typeface="Cambria Math" panose="02040503050406030204" pitchFamily="18" charset="0"/>
                            </a:rPr>
                          </m:ctrlPr>
                        </m:dPr>
                        <m:e>
                          <m:m>
                            <m:mPr>
                              <m:mcs>
                                <m:mc>
                                  <m:mcPr>
                                    <m:count m:val="1"/>
                                    <m:mcJc m:val="center"/>
                                  </m:mcPr>
                                </m:mc>
                              </m:mcs>
                              <m:ctrlPr>
                                <a:rPr lang="hr-HR" i="1">
                                  <a:latin typeface="Cambria Math" panose="02040503050406030204" pitchFamily="18" charset="0"/>
                                </a:rPr>
                              </m:ctrlPr>
                            </m:mPr>
                            <m:mr>
                              <m:e>
                                <m:sSup>
                                  <m:sSupPr>
                                    <m:ctrlPr>
                                      <a:rPr lang="hr-HR" i="1">
                                        <a:latin typeface="Cambria Math" panose="02040503050406030204" pitchFamily="18" charset="0"/>
                                      </a:rPr>
                                    </m:ctrlPr>
                                  </m:sSupPr>
                                  <m:e>
                                    <m:r>
                                      <m:rPr>
                                        <m:nor/>
                                      </m:rPr>
                                      <a:rPr lang="hr-HR"/>
                                      <m:t>h</m:t>
                                    </m:r>
                                  </m:e>
                                  <m:sup>
                                    <m:r>
                                      <a:rPr lang="hr-HR" i="1">
                                        <a:latin typeface="Cambria Math" panose="02040503050406030204" pitchFamily="18" charset="0"/>
                                      </a:rPr>
                                      <m:t>1</m:t>
                                    </m:r>
                                  </m:sup>
                                </m:sSup>
                              </m:e>
                            </m:mr>
                            <m:mr>
                              <m:e>
                                <m:sSup>
                                  <m:sSupPr>
                                    <m:ctrlPr>
                                      <a:rPr lang="hr-HR" i="1">
                                        <a:latin typeface="Cambria Math" panose="02040503050406030204" pitchFamily="18" charset="0"/>
                                      </a:rPr>
                                    </m:ctrlPr>
                                  </m:sSupPr>
                                  <m:e>
                                    <m:r>
                                      <m:rPr>
                                        <m:nor/>
                                      </m:rPr>
                                      <a:rPr lang="hr-HR"/>
                                      <m:t>h</m:t>
                                    </m:r>
                                  </m:e>
                                  <m:sup>
                                    <m:r>
                                      <a:rPr lang="hr-HR" i="1">
                                        <a:latin typeface="Cambria Math" panose="02040503050406030204" pitchFamily="18" charset="0"/>
                                      </a:rPr>
                                      <m:t>2</m:t>
                                    </m:r>
                                  </m:sup>
                                </m:sSup>
                              </m:e>
                            </m:mr>
                            <m:mr>
                              <m:e>
                                <m:sSup>
                                  <m:sSupPr>
                                    <m:ctrlPr>
                                      <a:rPr lang="hr-HR" i="1">
                                        <a:latin typeface="Cambria Math" panose="02040503050406030204" pitchFamily="18" charset="0"/>
                                      </a:rPr>
                                    </m:ctrlPr>
                                  </m:sSupPr>
                                  <m:e>
                                    <m:r>
                                      <m:rPr>
                                        <m:nor/>
                                      </m:rPr>
                                      <a:rPr lang="hr-HR"/>
                                      <m:t>h</m:t>
                                    </m:r>
                                  </m:e>
                                  <m:sup>
                                    <m:r>
                                      <a:rPr lang="hr-HR" i="1">
                                        <a:latin typeface="Cambria Math" panose="02040503050406030204" pitchFamily="18" charset="0"/>
                                      </a:rPr>
                                      <m:t>3</m:t>
                                    </m:r>
                                  </m:sup>
                                </m:sSup>
                              </m:e>
                            </m:mr>
                          </m:m>
                        </m:e>
                      </m:d>
                      <m:r>
                        <a:rPr lang="hr-HR" i="1">
                          <a:latin typeface="Cambria Math" panose="02040503050406030204" pitchFamily="18" charset="0"/>
                        </a:rPr>
                        <m:t>=0</m:t>
                      </m:r>
                    </m:oMath>
                  </m:oMathPara>
                </a14:m>
                <a:endParaRPr lang="hr-HR" dirty="0"/>
              </a:p>
            </p:txBody>
          </p:sp>
        </mc:Choice>
        <mc:Fallback xmlns="">
          <p:sp>
            <p:nvSpPr>
              <p:cNvPr id="13" name="Rectangle 12"/>
              <p:cNvSpPr>
                <a:spLocks noRot="1" noChangeAspect="1" noMove="1" noResize="1" noEditPoints="1" noAdjustHandles="1" noChangeArrowheads="1" noChangeShapeType="1" noTextEdit="1"/>
              </p:cNvSpPr>
              <p:nvPr/>
            </p:nvSpPr>
            <p:spPr>
              <a:xfrm>
                <a:off x="7479919" y="3677165"/>
                <a:ext cx="3873881" cy="1143198"/>
              </a:xfrm>
              <a:prstGeom prst="rect">
                <a:avLst/>
              </a:prstGeom>
              <a:blipFill rotWithShape="0">
                <a:blip r:embed="rId5"/>
                <a:stretch>
                  <a:fillRect/>
                </a:stretch>
              </a:blipFill>
            </p:spPr>
            <p:txBody>
              <a:bodyPr/>
              <a:lstStyle/>
              <a:p>
                <a:r>
                  <a:rPr lang="hr-HR">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8617602" y="5415395"/>
                <a:ext cx="1167243"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hr-HR"/>
                        <m:t>A</m:t>
                      </m:r>
                      <m:r>
                        <a:rPr lang="hr-HR" i="1">
                          <a:latin typeface="Cambria Math" panose="02040503050406030204" pitchFamily="18" charset="0"/>
                        </a:rPr>
                        <m:t>=</m:t>
                      </m:r>
                      <m:r>
                        <m:rPr>
                          <m:nor/>
                        </m:rPr>
                        <a:rPr lang="hr-HR"/>
                        <m:t>UΣ</m:t>
                      </m:r>
                      <m:sSup>
                        <m:sSupPr>
                          <m:ctrlPr>
                            <a:rPr lang="hr-HR" i="1">
                              <a:latin typeface="Cambria Math" panose="02040503050406030204" pitchFamily="18" charset="0"/>
                            </a:rPr>
                          </m:ctrlPr>
                        </m:sSupPr>
                        <m:e>
                          <m:r>
                            <m:rPr>
                              <m:nor/>
                            </m:rPr>
                            <a:rPr lang="hr-HR"/>
                            <m:t>V</m:t>
                          </m:r>
                        </m:e>
                        <m:sup>
                          <m:r>
                            <a:rPr lang="hr-HR" i="1">
                              <a:latin typeface="Cambria Math" panose="02040503050406030204" pitchFamily="18" charset="0"/>
                            </a:rPr>
                            <m:t>𝑇</m:t>
                          </m:r>
                        </m:sup>
                      </m:sSup>
                    </m:oMath>
                  </m:oMathPara>
                </a14:m>
                <a:endParaRPr lang="hr-HR" dirty="0"/>
              </a:p>
            </p:txBody>
          </p:sp>
        </mc:Choice>
        <mc:Fallback xmlns="">
          <p:sp>
            <p:nvSpPr>
              <p:cNvPr id="16" name="Rectangle 15"/>
              <p:cNvSpPr>
                <a:spLocks noRot="1" noChangeAspect="1" noMove="1" noResize="1" noEditPoints="1" noAdjustHandles="1" noChangeArrowheads="1" noChangeShapeType="1" noTextEdit="1"/>
              </p:cNvSpPr>
              <p:nvPr/>
            </p:nvSpPr>
            <p:spPr>
              <a:xfrm>
                <a:off x="8617602" y="5415395"/>
                <a:ext cx="1167243" cy="384401"/>
              </a:xfrm>
              <a:prstGeom prst="rect">
                <a:avLst/>
              </a:prstGeom>
              <a:blipFill rotWithShape="0">
                <a:blip r:embed="rId6"/>
                <a:stretch>
                  <a:fillRect/>
                </a:stretch>
              </a:blipFill>
            </p:spPr>
            <p:txBody>
              <a:bodyPr/>
              <a:lstStyle/>
              <a:p>
                <a:r>
                  <a:rPr lang="hr-HR">
                    <a:noFill/>
                  </a:rPr>
                  <a:t> </a:t>
                </a:r>
              </a:p>
            </p:txBody>
          </p:sp>
        </mc:Fallback>
      </mc:AlternateContent>
      <p:sp>
        <p:nvSpPr>
          <p:cNvPr id="17" name="Up Arrow Callout 16"/>
          <p:cNvSpPr/>
          <p:nvPr/>
        </p:nvSpPr>
        <p:spPr>
          <a:xfrm>
            <a:off x="7113182" y="5898653"/>
            <a:ext cx="3854464" cy="496175"/>
          </a:xfrm>
          <a:prstGeom prst="upArrowCallou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hr-HR" dirty="0" smtClean="0">
                <a:solidFill>
                  <a:schemeClr val="tx1"/>
                </a:solidFill>
                <a:latin typeface="Arial" panose="020B0604020202020204" pitchFamily="34" charset="0"/>
                <a:cs typeface="Arial" panose="020B0604020202020204" pitchFamily="34" charset="0"/>
              </a:rPr>
              <a:t>Metoda singularne dekompozicije</a:t>
            </a:r>
            <a:endParaRPr lang="hr-HR"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0118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hr-HR" sz="4000" b="1" u="sng" dirty="0" smtClean="0">
                <a:latin typeface="Arial" panose="020B0604020202020204" pitchFamily="34" charset="0"/>
                <a:cs typeface="Arial" panose="020B0604020202020204" pitchFamily="34" charset="0"/>
              </a:rPr>
              <a:t>Umjeravanje matrice homografije</a:t>
            </a:r>
            <a:endParaRPr lang="hr-HR" sz="4000" b="1" u="sng" dirty="0">
              <a:latin typeface="Arial" panose="020B0604020202020204" pitchFamily="34" charset="0"/>
              <a:cs typeface="Arial" panose="020B0604020202020204" pitchFamily="34" charset="0"/>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9130" y="1456531"/>
            <a:ext cx="8693739" cy="2080860"/>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7897" y="3537391"/>
            <a:ext cx="6776206" cy="2080860"/>
          </a:xfrm>
          <a:prstGeom prst="rect">
            <a:avLst/>
          </a:prstGeom>
        </p:spPr>
      </p:pic>
    </p:spTree>
    <p:extLst>
      <p:ext uri="{BB962C8B-B14F-4D97-AF65-F5344CB8AC3E}">
        <p14:creationId xmlns:p14="http://schemas.microsoft.com/office/powerpoint/2010/main" val="34544370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hr-HR" sz="4000" b="1" u="sng" dirty="0" smtClean="0">
                <a:latin typeface="Arial" panose="020B0604020202020204" pitchFamily="34" charset="0"/>
                <a:cs typeface="Arial" panose="020B0604020202020204" pitchFamily="34" charset="0"/>
              </a:rPr>
              <a:t>Eksperimentalni rezultati i problemi</a:t>
            </a:r>
            <a:endParaRPr lang="hr-HR" sz="4000" b="1" u="sng"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6987" y="2569888"/>
            <a:ext cx="3086813" cy="1935125"/>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4617" y="2548622"/>
            <a:ext cx="3154735" cy="2495571"/>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8200" y="2548622"/>
            <a:ext cx="2758782" cy="1917051"/>
          </a:xfrm>
          <a:prstGeom prst="rect">
            <a:avLst/>
          </a:prstGeom>
        </p:spPr>
      </p:pic>
      <p:sp>
        <p:nvSpPr>
          <p:cNvPr id="8" name="Up Arrow Callout 7"/>
          <p:cNvSpPr/>
          <p:nvPr/>
        </p:nvSpPr>
        <p:spPr>
          <a:xfrm>
            <a:off x="838200" y="4582630"/>
            <a:ext cx="2859336" cy="832765"/>
          </a:xfrm>
          <a:prstGeom prst="upArrowCallout">
            <a:avLst>
              <a:gd name="adj1" fmla="val 15282"/>
              <a:gd name="adj2" fmla="val 16497"/>
              <a:gd name="adj3" fmla="val 25000"/>
              <a:gd name="adj4" fmla="val 40682"/>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hr-HR" smtClean="0">
                <a:solidFill>
                  <a:schemeClr val="tx1"/>
                </a:solidFill>
                <a:latin typeface="Arial" panose="020B0604020202020204" pitchFamily="34" charset="0"/>
                <a:cs typeface="Arial" panose="020B0604020202020204" pitchFamily="34" charset="0"/>
              </a:rPr>
              <a:t>Kamera</a:t>
            </a:r>
            <a:endParaRPr lang="hr-HR" dirty="0">
              <a:solidFill>
                <a:schemeClr val="tx1"/>
              </a:solidFill>
              <a:latin typeface="Arial" panose="020B0604020202020204" pitchFamily="34" charset="0"/>
              <a:cs typeface="Arial" panose="020B0604020202020204" pitchFamily="34" charset="0"/>
            </a:endParaRPr>
          </a:p>
        </p:txBody>
      </p:sp>
      <p:sp>
        <p:nvSpPr>
          <p:cNvPr id="9" name="Up Arrow Callout 8"/>
          <p:cNvSpPr/>
          <p:nvPr/>
        </p:nvSpPr>
        <p:spPr>
          <a:xfrm>
            <a:off x="4099926" y="5245393"/>
            <a:ext cx="3664116" cy="832765"/>
          </a:xfrm>
          <a:prstGeom prst="upArrowCallout">
            <a:avLst>
              <a:gd name="adj1" fmla="val 15282"/>
              <a:gd name="adj2" fmla="val 16497"/>
              <a:gd name="adj3" fmla="val 25000"/>
              <a:gd name="adj4" fmla="val 40682"/>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hr-HR" dirty="0" smtClean="0">
                <a:solidFill>
                  <a:schemeClr val="tx1"/>
                </a:solidFill>
                <a:latin typeface="Arial" panose="020B0604020202020204" pitchFamily="34" charset="0"/>
                <a:cs typeface="Arial" panose="020B0604020202020204" pitchFamily="34" charset="0"/>
              </a:rPr>
              <a:t>Monitor s kalibracijskim uzorkom</a:t>
            </a:r>
            <a:endParaRPr lang="hr-HR" dirty="0">
              <a:solidFill>
                <a:schemeClr val="tx1"/>
              </a:solidFill>
              <a:latin typeface="Arial" panose="020B0604020202020204" pitchFamily="34" charset="0"/>
              <a:cs typeface="Arial" panose="020B0604020202020204" pitchFamily="34" charset="0"/>
            </a:endParaRPr>
          </a:p>
        </p:txBody>
      </p:sp>
      <p:sp>
        <p:nvSpPr>
          <p:cNvPr id="10" name="Up Arrow Callout 9"/>
          <p:cNvSpPr/>
          <p:nvPr/>
        </p:nvSpPr>
        <p:spPr>
          <a:xfrm>
            <a:off x="8494464" y="4582629"/>
            <a:ext cx="2859336" cy="832765"/>
          </a:xfrm>
          <a:prstGeom prst="upArrowCallout">
            <a:avLst>
              <a:gd name="adj1" fmla="val 15282"/>
              <a:gd name="adj2" fmla="val 16497"/>
              <a:gd name="adj3" fmla="val 25000"/>
              <a:gd name="adj4" fmla="val 40682"/>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hr-HR" dirty="0" smtClean="0">
                <a:solidFill>
                  <a:schemeClr val="tx1"/>
                </a:solidFill>
                <a:latin typeface="Arial" panose="020B0604020202020204" pitchFamily="34" charset="0"/>
                <a:cs typeface="Arial" panose="020B0604020202020204" pitchFamily="34" charset="0"/>
              </a:rPr>
              <a:t>Fizički kalibracijski uzorak</a:t>
            </a:r>
            <a:endParaRPr lang="hr-HR"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48676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8200" y="648587"/>
            <a:ext cx="10515600" cy="765655"/>
          </a:xfrm>
          <a:solidFill>
            <a:schemeClr val="bg1"/>
          </a:solidFill>
        </p:spPr>
        <p:txBody>
          <a:bodyPr>
            <a:normAutofit/>
          </a:bodyPr>
          <a:lstStyle/>
          <a:p>
            <a:r>
              <a:rPr lang="hr-HR" sz="4000" b="1" u="sng" dirty="0" smtClean="0">
                <a:latin typeface="Arial" panose="020B0604020202020204" pitchFamily="34" charset="0"/>
                <a:cs typeface="Arial" panose="020B0604020202020204" pitchFamily="34" charset="0"/>
              </a:rPr>
              <a:t>Eksperimentalni rezultati i problemi</a:t>
            </a:r>
            <a:endParaRPr lang="hr-HR" sz="4000" b="1" u="sn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4182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48587"/>
            <a:ext cx="10515600" cy="765655"/>
          </a:xfrm>
          <a:solidFill>
            <a:schemeClr val="bg1"/>
          </a:solidFill>
        </p:spPr>
        <p:txBody>
          <a:bodyPr>
            <a:normAutofit/>
          </a:bodyPr>
          <a:lstStyle/>
          <a:p>
            <a:r>
              <a:rPr lang="hr-HR" sz="4000" b="1" u="sng" dirty="0" smtClean="0">
                <a:latin typeface="Arial" panose="020B0604020202020204" pitchFamily="34" charset="0"/>
                <a:cs typeface="Arial" panose="020B0604020202020204" pitchFamily="34" charset="0"/>
              </a:rPr>
              <a:t>Eksperimentalni rezultati i problemi</a:t>
            </a:r>
            <a:endParaRPr lang="hr-HR" sz="4000" b="1" u="sng"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163" y="2530660"/>
            <a:ext cx="2614487" cy="272488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46300" y="2530660"/>
            <a:ext cx="2658551" cy="2724887"/>
          </a:xfrm>
          <a:prstGeom prst="rect">
            <a:avLst/>
          </a:prstGeom>
        </p:spPr>
      </p:pic>
      <p:sp>
        <p:nvSpPr>
          <p:cNvPr id="10" name="Text Box 2"/>
          <p:cNvSpPr txBox="1">
            <a:spLocks noChangeArrowheads="1"/>
          </p:cNvSpPr>
          <p:nvPr/>
        </p:nvSpPr>
        <p:spPr bwMode="auto">
          <a:xfrm>
            <a:off x="3545650" y="2750183"/>
            <a:ext cx="5200650" cy="240967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nSpc>
                <a:spcPct val="107000"/>
              </a:lnSpc>
              <a:spcAft>
                <a:spcPts val="0"/>
              </a:spcAft>
            </a:pPr>
            <a:r>
              <a:rPr lang="hr-HR" sz="950" dirty="0">
                <a:solidFill>
                  <a:srgbClr val="000000"/>
                </a:solidFill>
                <a:effectLst/>
                <a:highlight>
                  <a:srgbClr val="FFFFFF"/>
                </a:highlight>
                <a:latin typeface="Consolas" panose="020B0609020204030204" pitchFamily="49" charset="0"/>
                <a:ea typeface="Calibri" panose="020F0502020204030204" pitchFamily="34" charset="0"/>
                <a:cs typeface="Times New Roman" panose="02020603050405020304" pitchFamily="18" charset="0"/>
              </a:rPr>
              <a:t>Izmjerena </a:t>
            </a:r>
            <a:r>
              <a:rPr lang="hr-HR" sz="950" dirty="0" err="1">
                <a:solidFill>
                  <a:srgbClr val="000000"/>
                </a:solidFill>
                <a:effectLst/>
                <a:highlight>
                  <a:srgbClr val="FFFFFF"/>
                </a:highlight>
                <a:latin typeface="Consolas" panose="020B0609020204030204" pitchFamily="49" charset="0"/>
                <a:ea typeface="Calibri" panose="020F0502020204030204" pitchFamily="34" charset="0"/>
                <a:cs typeface="Times New Roman" panose="02020603050405020304" pitchFamily="18" charset="0"/>
              </a:rPr>
              <a:t>povrsina</a:t>
            </a:r>
            <a:r>
              <a:rPr lang="hr-HR" sz="950" dirty="0">
                <a:solidFill>
                  <a:srgbClr val="000000"/>
                </a:solidFill>
                <a:effectLst/>
                <a:highlight>
                  <a:srgbClr val="FFFFFF"/>
                </a:highlight>
                <a:latin typeface="Consolas" panose="020B0609020204030204" pitchFamily="49" charset="0"/>
                <a:ea typeface="Calibri" panose="020F0502020204030204" pitchFamily="34" charset="0"/>
                <a:cs typeface="Times New Roman" panose="02020603050405020304" pitchFamily="18" charset="0"/>
              </a:rPr>
              <a:t> objekta : 615.313363234 cm ^ 2</a:t>
            </a:r>
            <a:endParaRPr lang="hr-HR"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hr-HR" sz="950" dirty="0">
                <a:solidFill>
                  <a:srgbClr val="000000"/>
                </a:solidFill>
                <a:effectLst/>
                <a:highlight>
                  <a:srgbClr val="FFFFFF"/>
                </a:highlight>
                <a:latin typeface="Consolas" panose="020B0609020204030204" pitchFamily="49" charset="0"/>
                <a:ea typeface="Calibri" panose="020F0502020204030204" pitchFamily="34" charset="0"/>
                <a:cs typeface="Times New Roman" panose="02020603050405020304" pitchFamily="18" charset="0"/>
              </a:rPr>
              <a:t>Stvarna </a:t>
            </a:r>
            <a:r>
              <a:rPr lang="hr-HR" sz="950" dirty="0" err="1">
                <a:solidFill>
                  <a:srgbClr val="000000"/>
                </a:solidFill>
                <a:effectLst/>
                <a:highlight>
                  <a:srgbClr val="FFFFFF"/>
                </a:highlight>
                <a:latin typeface="Consolas" panose="020B0609020204030204" pitchFamily="49" charset="0"/>
                <a:ea typeface="Calibri" panose="020F0502020204030204" pitchFamily="34" charset="0"/>
                <a:cs typeface="Times New Roman" panose="02020603050405020304" pitchFamily="18" charset="0"/>
              </a:rPr>
              <a:t>povrsina</a:t>
            </a:r>
            <a:r>
              <a:rPr lang="hr-HR" sz="950" dirty="0">
                <a:solidFill>
                  <a:srgbClr val="000000"/>
                </a:solidFill>
                <a:effectLst/>
                <a:highlight>
                  <a:srgbClr val="FFFFFF"/>
                </a:highlight>
                <a:latin typeface="Consolas" panose="020B0609020204030204" pitchFamily="49" charset="0"/>
                <a:ea typeface="Calibri" panose="020F0502020204030204" pitchFamily="34" charset="0"/>
                <a:cs typeface="Times New Roman" panose="02020603050405020304" pitchFamily="18" charset="0"/>
              </a:rPr>
              <a:t> objekta : 29.7 cm * 21.0 cm = 623.7 cm ^ 2</a:t>
            </a:r>
            <a:endParaRPr lang="hr-HR"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hr-HR" sz="95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Razlika </a:t>
            </a:r>
            <a:r>
              <a:rPr lang="hr-HR" sz="95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povrsina</a:t>
            </a:r>
            <a:r>
              <a:rPr lang="hr-HR" sz="95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objekta: -8.386636766 cm^2</a:t>
            </a:r>
            <a:endParaRPr lang="hr-HR"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hr-HR" sz="950" dirty="0" err="1">
                <a:solidFill>
                  <a:srgbClr val="000000"/>
                </a:solidFill>
                <a:effectLst/>
                <a:highlight>
                  <a:srgbClr val="FFFFFF"/>
                </a:highlight>
                <a:latin typeface="Consolas" panose="020B0609020204030204" pitchFamily="49" charset="0"/>
                <a:ea typeface="Calibri" panose="020F0502020204030204" pitchFamily="34" charset="0"/>
                <a:cs typeface="Times New Roman" panose="02020603050405020304" pitchFamily="18" charset="0"/>
              </a:rPr>
              <a:t>Pogreska</a:t>
            </a:r>
            <a:r>
              <a:rPr lang="hr-HR" sz="950" dirty="0">
                <a:solidFill>
                  <a:srgbClr val="000000"/>
                </a:solidFill>
                <a:effectLst/>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hr-HR" sz="950" dirty="0" err="1">
                <a:solidFill>
                  <a:srgbClr val="000000"/>
                </a:solidFill>
                <a:effectLst/>
                <a:highlight>
                  <a:srgbClr val="FFFFFF"/>
                </a:highlight>
                <a:latin typeface="Consolas" panose="020B0609020204030204" pitchFamily="49" charset="0"/>
                <a:ea typeface="Calibri" panose="020F0502020204030204" pitchFamily="34" charset="0"/>
                <a:cs typeface="Times New Roman" panose="02020603050405020304" pitchFamily="18" charset="0"/>
              </a:rPr>
              <a:t>izracuna</a:t>
            </a:r>
            <a:r>
              <a:rPr lang="hr-HR" sz="950" dirty="0">
                <a:solidFill>
                  <a:srgbClr val="000000"/>
                </a:solidFill>
                <a:effectLst/>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hr-HR" sz="950" dirty="0" err="1">
                <a:solidFill>
                  <a:srgbClr val="000000"/>
                </a:solidFill>
                <a:effectLst/>
                <a:highlight>
                  <a:srgbClr val="FFFFFF"/>
                </a:highlight>
                <a:latin typeface="Consolas" panose="020B0609020204030204" pitchFamily="49" charset="0"/>
                <a:ea typeface="Calibri" panose="020F0502020204030204" pitchFamily="34" charset="0"/>
                <a:cs typeface="Times New Roman" panose="02020603050405020304" pitchFamily="18" charset="0"/>
              </a:rPr>
              <a:t>povrsine</a:t>
            </a:r>
            <a:r>
              <a:rPr lang="hr-HR" sz="950" dirty="0">
                <a:solidFill>
                  <a:srgbClr val="000000"/>
                </a:solidFill>
                <a:effectLst/>
                <a:highlight>
                  <a:srgbClr val="FFFFFF"/>
                </a:highlight>
                <a:latin typeface="Consolas" panose="020B0609020204030204" pitchFamily="49" charset="0"/>
                <a:ea typeface="Calibri" panose="020F0502020204030204" pitchFamily="34" charset="0"/>
                <a:cs typeface="Times New Roman" panose="02020603050405020304" pitchFamily="18" charset="0"/>
              </a:rPr>
              <a:t> : -1.34465877284 %</a:t>
            </a:r>
            <a:endParaRPr lang="hr-HR"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hr-HR" sz="950" dirty="0">
                <a:solidFill>
                  <a:srgbClr val="000000"/>
                </a:solidFill>
                <a:effectLst/>
                <a:highlight>
                  <a:srgbClr val="FFFFFF"/>
                </a:highlight>
                <a:latin typeface="Consolas" panose="020B0609020204030204" pitchFamily="49" charset="0"/>
                <a:ea typeface="Calibri" panose="020F0502020204030204" pitchFamily="34" charset="0"/>
                <a:cs typeface="Times New Roman" panose="02020603050405020304" pitchFamily="18" charset="0"/>
              </a:rPr>
              <a:t>(</a:t>
            </a:r>
            <a:r>
              <a:rPr lang="hr-HR" sz="950" dirty="0" err="1">
                <a:solidFill>
                  <a:srgbClr val="000000"/>
                </a:solidFill>
                <a:effectLst/>
                <a:highlight>
                  <a:srgbClr val="FFFFFF"/>
                </a:highlight>
                <a:latin typeface="Consolas" panose="020B0609020204030204" pitchFamily="49" charset="0"/>
                <a:ea typeface="Calibri" panose="020F0502020204030204" pitchFamily="34" charset="0"/>
                <a:cs typeface="Times New Roman" panose="02020603050405020304" pitchFamily="18" charset="0"/>
              </a:rPr>
              <a:t>tocnost</a:t>
            </a:r>
            <a:r>
              <a:rPr lang="hr-HR" sz="950" dirty="0">
                <a:solidFill>
                  <a:srgbClr val="000000"/>
                </a:solidFill>
                <a:effectLst/>
                <a:highlight>
                  <a:srgbClr val="FFFFFF"/>
                </a:highlight>
                <a:latin typeface="Consolas" panose="020B0609020204030204" pitchFamily="49" charset="0"/>
                <a:ea typeface="Calibri" panose="020F0502020204030204" pitchFamily="34" charset="0"/>
                <a:cs typeface="Times New Roman" panose="02020603050405020304" pitchFamily="18" charset="0"/>
              </a:rPr>
              <a:t> : 98.6553412272 %)</a:t>
            </a:r>
            <a:endParaRPr lang="hr-HR"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hr-HR" sz="950" dirty="0">
                <a:solidFill>
                  <a:srgbClr val="000000"/>
                </a:solidFill>
                <a:effectLst/>
                <a:highlight>
                  <a:srgbClr val="FFFFFF"/>
                </a:highlight>
                <a:latin typeface="Consolas" panose="020B0609020204030204" pitchFamily="49" charset="0"/>
                <a:ea typeface="Calibri" panose="020F0502020204030204" pitchFamily="34" charset="0"/>
                <a:cs typeface="Times New Roman" panose="02020603050405020304" pitchFamily="18" charset="0"/>
              </a:rPr>
              <a:t>Stvarne udaljenosti </a:t>
            </a:r>
            <a:r>
              <a:rPr lang="hr-HR" sz="950" dirty="0" err="1">
                <a:solidFill>
                  <a:srgbClr val="000000"/>
                </a:solidFill>
                <a:effectLst/>
                <a:highlight>
                  <a:srgbClr val="FFFFFF"/>
                </a:highlight>
                <a:latin typeface="Consolas" panose="020B0609020204030204" pitchFamily="49" charset="0"/>
                <a:ea typeface="Calibri" panose="020F0502020204030204" pitchFamily="34" charset="0"/>
                <a:cs typeface="Times New Roman" panose="02020603050405020304" pitchFamily="18" charset="0"/>
              </a:rPr>
              <a:t>izmedu</a:t>
            </a:r>
            <a:r>
              <a:rPr lang="hr-HR" sz="950" dirty="0">
                <a:solidFill>
                  <a:srgbClr val="000000"/>
                </a:solidFill>
                <a:effectLst/>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hr-HR" sz="950" dirty="0" err="1">
                <a:solidFill>
                  <a:srgbClr val="000000"/>
                </a:solidFill>
                <a:effectLst/>
                <a:highlight>
                  <a:srgbClr val="FFFFFF"/>
                </a:highlight>
                <a:latin typeface="Consolas" panose="020B0609020204030204" pitchFamily="49" charset="0"/>
                <a:ea typeface="Calibri" panose="020F0502020204030204" pitchFamily="34" charset="0"/>
                <a:cs typeface="Times New Roman" panose="02020603050405020304" pitchFamily="18" charset="0"/>
              </a:rPr>
              <a:t>oznacenih</a:t>
            </a:r>
            <a:r>
              <a:rPr lang="hr-HR" sz="950" dirty="0">
                <a:solidFill>
                  <a:srgbClr val="000000"/>
                </a:solidFill>
                <a:effectLst/>
                <a:highlight>
                  <a:srgbClr val="FFFFFF"/>
                </a:highlight>
                <a:latin typeface="Consolas" panose="020B0609020204030204" pitchFamily="49" charset="0"/>
                <a:ea typeface="Calibri" panose="020F0502020204030204" pitchFamily="34" charset="0"/>
                <a:cs typeface="Times New Roman" panose="02020603050405020304" pitchFamily="18" charset="0"/>
              </a:rPr>
              <a:t> vrhova :</a:t>
            </a:r>
            <a:endParaRPr lang="hr-HR"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hr-HR" sz="950" dirty="0">
                <a:solidFill>
                  <a:srgbClr val="000000"/>
                </a:solidFill>
                <a:effectLst/>
                <a:highlight>
                  <a:srgbClr val="FFFFFF"/>
                </a:highlight>
                <a:latin typeface="Consolas" panose="020B0609020204030204" pitchFamily="49" charset="0"/>
                <a:ea typeface="Calibri" panose="020F0502020204030204" pitchFamily="34" charset="0"/>
                <a:cs typeface="Times New Roman" panose="02020603050405020304" pitchFamily="18" charset="0"/>
              </a:rPr>
              <a:t>Duzina = 29.7 cm</a:t>
            </a:r>
            <a:endParaRPr lang="hr-HR"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hr-HR" sz="950" dirty="0">
                <a:solidFill>
                  <a:srgbClr val="000000"/>
                </a:solidFill>
                <a:effectLst/>
                <a:highlight>
                  <a:srgbClr val="FFFFFF"/>
                </a:highlight>
                <a:latin typeface="Consolas" panose="020B0609020204030204" pitchFamily="49" charset="0"/>
                <a:ea typeface="Calibri" panose="020F0502020204030204" pitchFamily="34" charset="0"/>
                <a:cs typeface="Times New Roman" panose="02020603050405020304" pitchFamily="18" charset="0"/>
              </a:rPr>
              <a:t>Visina = 21.0 cm</a:t>
            </a:r>
            <a:endParaRPr lang="hr-HR"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hr-HR" sz="950" dirty="0">
                <a:solidFill>
                  <a:srgbClr val="000000"/>
                </a:solidFill>
                <a:effectLst/>
                <a:highlight>
                  <a:srgbClr val="FFFFFF"/>
                </a:highlight>
                <a:latin typeface="Consolas" panose="020B0609020204030204" pitchFamily="49" charset="0"/>
                <a:ea typeface="Calibri" panose="020F0502020204030204" pitchFamily="34" charset="0"/>
                <a:cs typeface="Times New Roman" panose="02020603050405020304" pitchFamily="18" charset="0"/>
              </a:rPr>
              <a:t>Izmjerene udaljenosti </a:t>
            </a:r>
            <a:r>
              <a:rPr lang="hr-HR" sz="950" dirty="0" err="1">
                <a:solidFill>
                  <a:srgbClr val="000000"/>
                </a:solidFill>
                <a:effectLst/>
                <a:highlight>
                  <a:srgbClr val="FFFFFF"/>
                </a:highlight>
                <a:latin typeface="Consolas" panose="020B0609020204030204" pitchFamily="49" charset="0"/>
                <a:ea typeface="Calibri" panose="020F0502020204030204" pitchFamily="34" charset="0"/>
                <a:cs typeface="Times New Roman" panose="02020603050405020304" pitchFamily="18" charset="0"/>
              </a:rPr>
              <a:t>izmedu</a:t>
            </a:r>
            <a:r>
              <a:rPr lang="hr-HR" sz="950" dirty="0">
                <a:solidFill>
                  <a:srgbClr val="000000"/>
                </a:solidFill>
                <a:effectLst/>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hr-HR" sz="950" dirty="0" err="1">
                <a:solidFill>
                  <a:srgbClr val="000000"/>
                </a:solidFill>
                <a:effectLst/>
                <a:highlight>
                  <a:srgbClr val="FFFFFF"/>
                </a:highlight>
                <a:latin typeface="Consolas" panose="020B0609020204030204" pitchFamily="49" charset="0"/>
                <a:ea typeface="Calibri" panose="020F0502020204030204" pitchFamily="34" charset="0"/>
                <a:cs typeface="Times New Roman" panose="02020603050405020304" pitchFamily="18" charset="0"/>
              </a:rPr>
              <a:t>oznacenih</a:t>
            </a:r>
            <a:r>
              <a:rPr lang="hr-HR" sz="950" dirty="0">
                <a:solidFill>
                  <a:srgbClr val="000000"/>
                </a:solidFill>
                <a:effectLst/>
                <a:highlight>
                  <a:srgbClr val="FFFFFF"/>
                </a:highlight>
                <a:latin typeface="Consolas" panose="020B0609020204030204" pitchFamily="49" charset="0"/>
                <a:ea typeface="Calibri" panose="020F0502020204030204" pitchFamily="34" charset="0"/>
                <a:cs typeface="Times New Roman" panose="02020603050405020304" pitchFamily="18" charset="0"/>
              </a:rPr>
              <a:t> vrhova :</a:t>
            </a:r>
            <a:endParaRPr lang="hr-HR" sz="1100" dirty="0">
              <a:effectLst/>
              <a:latin typeface="Calibri" panose="020F0502020204030204" pitchFamily="34" charset="0"/>
              <a:ea typeface="Calibri" panose="020F0502020204030204" pitchFamily="34" charset="0"/>
              <a:cs typeface="Times New Roman" panose="02020603050405020304" pitchFamily="18" charset="0"/>
            </a:endParaRPr>
          </a:p>
          <a:p>
            <a:pPr indent="449580">
              <a:lnSpc>
                <a:spcPct val="107000"/>
              </a:lnSpc>
              <a:spcAft>
                <a:spcPts val="0"/>
              </a:spcAft>
            </a:pPr>
            <a:r>
              <a:rPr lang="hr-HR" sz="950" dirty="0">
                <a:solidFill>
                  <a:srgbClr val="000000"/>
                </a:solidFill>
                <a:effectLst/>
                <a:highlight>
                  <a:srgbClr val="FFFFFF"/>
                </a:highlight>
                <a:latin typeface="Consolas" panose="020B0609020204030204" pitchFamily="49" charset="0"/>
                <a:ea typeface="Calibri" panose="020F0502020204030204" pitchFamily="34" charset="0"/>
                <a:cs typeface="Times New Roman" panose="02020603050405020304" pitchFamily="18" charset="0"/>
              </a:rPr>
              <a:t>| AB | = 21.307 cm	 V Razlika : 0.307 cm(</a:t>
            </a:r>
            <a:r>
              <a:rPr lang="hr-HR" sz="950" dirty="0" err="1">
                <a:solidFill>
                  <a:srgbClr val="000000"/>
                </a:solidFill>
                <a:effectLst/>
                <a:highlight>
                  <a:srgbClr val="FFFFFF"/>
                </a:highlight>
                <a:latin typeface="Consolas" panose="020B0609020204030204" pitchFamily="49" charset="0"/>
                <a:ea typeface="Calibri" panose="020F0502020204030204" pitchFamily="34" charset="0"/>
                <a:cs typeface="Times New Roman" panose="02020603050405020304" pitchFamily="18" charset="0"/>
              </a:rPr>
              <a:t>tocnost</a:t>
            </a:r>
            <a:r>
              <a:rPr lang="hr-HR" sz="950" dirty="0">
                <a:solidFill>
                  <a:srgbClr val="000000"/>
                </a:solidFill>
                <a:effectLst/>
                <a:highlight>
                  <a:srgbClr val="FFFFFF"/>
                </a:highlight>
                <a:latin typeface="Consolas" panose="020B0609020204030204" pitchFamily="49" charset="0"/>
                <a:ea typeface="Calibri" panose="020F0502020204030204" pitchFamily="34" charset="0"/>
                <a:cs typeface="Times New Roman" panose="02020603050405020304" pitchFamily="18" charset="0"/>
              </a:rPr>
              <a:t> : 98.538 %)</a:t>
            </a:r>
            <a:endParaRPr lang="hr-HR" sz="1100" dirty="0">
              <a:effectLst/>
              <a:latin typeface="Calibri" panose="020F0502020204030204" pitchFamily="34" charset="0"/>
              <a:ea typeface="Calibri" panose="020F0502020204030204" pitchFamily="34" charset="0"/>
              <a:cs typeface="Times New Roman" panose="02020603050405020304" pitchFamily="18" charset="0"/>
            </a:endParaRPr>
          </a:p>
          <a:p>
            <a:pPr indent="449580">
              <a:lnSpc>
                <a:spcPct val="107000"/>
              </a:lnSpc>
              <a:spcAft>
                <a:spcPts val="0"/>
              </a:spcAft>
            </a:pPr>
            <a:r>
              <a:rPr lang="hr-HR" sz="950" dirty="0">
                <a:solidFill>
                  <a:srgbClr val="000000"/>
                </a:solidFill>
                <a:effectLst/>
                <a:highlight>
                  <a:srgbClr val="FFFFFF"/>
                </a:highlight>
                <a:latin typeface="Consolas" panose="020B0609020204030204" pitchFamily="49" charset="0"/>
                <a:ea typeface="Calibri" panose="020F0502020204030204" pitchFamily="34" charset="0"/>
                <a:cs typeface="Times New Roman" panose="02020603050405020304" pitchFamily="18" charset="0"/>
              </a:rPr>
              <a:t>| AC | = 34.85 cm</a:t>
            </a:r>
            <a:endParaRPr lang="hr-HR" sz="1100" dirty="0">
              <a:effectLst/>
              <a:latin typeface="Calibri" panose="020F0502020204030204" pitchFamily="34" charset="0"/>
              <a:ea typeface="Calibri" panose="020F0502020204030204" pitchFamily="34" charset="0"/>
              <a:cs typeface="Times New Roman" panose="02020603050405020304" pitchFamily="18" charset="0"/>
            </a:endParaRPr>
          </a:p>
          <a:p>
            <a:pPr indent="449580">
              <a:lnSpc>
                <a:spcPct val="107000"/>
              </a:lnSpc>
              <a:spcAft>
                <a:spcPts val="0"/>
              </a:spcAft>
            </a:pPr>
            <a:r>
              <a:rPr lang="hr-HR" sz="950" dirty="0">
                <a:solidFill>
                  <a:srgbClr val="000000"/>
                </a:solidFill>
                <a:effectLst/>
                <a:highlight>
                  <a:srgbClr val="FFFFFF"/>
                </a:highlight>
                <a:latin typeface="Consolas" panose="020B0609020204030204" pitchFamily="49" charset="0"/>
                <a:ea typeface="Calibri" panose="020F0502020204030204" pitchFamily="34" charset="0"/>
                <a:cs typeface="Times New Roman" panose="02020603050405020304" pitchFamily="18" charset="0"/>
              </a:rPr>
              <a:t>| AD | = 29.152 cm	 D Razlika : -0.548 cm(</a:t>
            </a:r>
            <a:r>
              <a:rPr lang="hr-HR" sz="950" dirty="0" err="1">
                <a:solidFill>
                  <a:srgbClr val="000000"/>
                </a:solidFill>
                <a:effectLst/>
                <a:highlight>
                  <a:srgbClr val="FFFFFF"/>
                </a:highlight>
                <a:latin typeface="Consolas" panose="020B0609020204030204" pitchFamily="49" charset="0"/>
                <a:ea typeface="Calibri" panose="020F0502020204030204" pitchFamily="34" charset="0"/>
                <a:cs typeface="Times New Roman" panose="02020603050405020304" pitchFamily="18" charset="0"/>
              </a:rPr>
              <a:t>tocnost</a:t>
            </a:r>
            <a:r>
              <a:rPr lang="hr-HR" sz="950" dirty="0">
                <a:solidFill>
                  <a:srgbClr val="000000"/>
                </a:solidFill>
                <a:effectLst/>
                <a:highlight>
                  <a:srgbClr val="FFFFFF"/>
                </a:highlight>
                <a:latin typeface="Consolas" panose="020B0609020204030204" pitchFamily="49" charset="0"/>
                <a:ea typeface="Calibri" panose="020F0502020204030204" pitchFamily="34" charset="0"/>
                <a:cs typeface="Times New Roman" panose="02020603050405020304" pitchFamily="18" charset="0"/>
              </a:rPr>
              <a:t> : 98.155 %)</a:t>
            </a:r>
            <a:endParaRPr lang="hr-HR" sz="1100" dirty="0">
              <a:effectLst/>
              <a:latin typeface="Calibri" panose="020F0502020204030204" pitchFamily="34" charset="0"/>
              <a:ea typeface="Calibri" panose="020F0502020204030204" pitchFamily="34" charset="0"/>
              <a:cs typeface="Times New Roman" panose="02020603050405020304" pitchFamily="18" charset="0"/>
            </a:endParaRPr>
          </a:p>
          <a:p>
            <a:pPr indent="449580">
              <a:lnSpc>
                <a:spcPct val="107000"/>
              </a:lnSpc>
              <a:spcAft>
                <a:spcPts val="0"/>
              </a:spcAft>
            </a:pPr>
            <a:r>
              <a:rPr lang="hr-HR" sz="950" dirty="0">
                <a:solidFill>
                  <a:srgbClr val="000000"/>
                </a:solidFill>
                <a:effectLst/>
                <a:highlight>
                  <a:srgbClr val="FFFFFF"/>
                </a:highlight>
                <a:latin typeface="Consolas" panose="020B0609020204030204" pitchFamily="49" charset="0"/>
                <a:ea typeface="Calibri" panose="020F0502020204030204" pitchFamily="34" charset="0"/>
                <a:cs typeface="Times New Roman" panose="02020603050405020304" pitchFamily="18" charset="0"/>
              </a:rPr>
              <a:t>| BC | = 29.483 cm	 D Razlika : -0.217 cm(</a:t>
            </a:r>
            <a:r>
              <a:rPr lang="hr-HR" sz="950" dirty="0" err="1">
                <a:solidFill>
                  <a:srgbClr val="000000"/>
                </a:solidFill>
                <a:effectLst/>
                <a:highlight>
                  <a:srgbClr val="FFFFFF"/>
                </a:highlight>
                <a:latin typeface="Consolas" panose="020B0609020204030204" pitchFamily="49" charset="0"/>
                <a:ea typeface="Calibri" panose="020F0502020204030204" pitchFamily="34" charset="0"/>
                <a:cs typeface="Times New Roman" panose="02020603050405020304" pitchFamily="18" charset="0"/>
              </a:rPr>
              <a:t>tocnost</a:t>
            </a:r>
            <a:r>
              <a:rPr lang="hr-HR" sz="950" dirty="0">
                <a:solidFill>
                  <a:srgbClr val="000000"/>
                </a:solidFill>
                <a:effectLst/>
                <a:highlight>
                  <a:srgbClr val="FFFFFF"/>
                </a:highlight>
                <a:latin typeface="Consolas" panose="020B0609020204030204" pitchFamily="49" charset="0"/>
                <a:ea typeface="Calibri" panose="020F0502020204030204" pitchFamily="34" charset="0"/>
                <a:cs typeface="Times New Roman" panose="02020603050405020304" pitchFamily="18" charset="0"/>
              </a:rPr>
              <a:t> : 99.269 %)</a:t>
            </a:r>
            <a:endParaRPr lang="hr-HR" sz="1100" dirty="0">
              <a:effectLst/>
              <a:latin typeface="Calibri" panose="020F0502020204030204" pitchFamily="34" charset="0"/>
              <a:ea typeface="Calibri" panose="020F0502020204030204" pitchFamily="34" charset="0"/>
              <a:cs typeface="Times New Roman" panose="02020603050405020304" pitchFamily="18" charset="0"/>
            </a:endParaRPr>
          </a:p>
          <a:p>
            <a:pPr indent="449580">
              <a:lnSpc>
                <a:spcPct val="107000"/>
              </a:lnSpc>
              <a:spcAft>
                <a:spcPts val="0"/>
              </a:spcAft>
            </a:pPr>
            <a:r>
              <a:rPr lang="hr-HR" sz="950" dirty="0">
                <a:solidFill>
                  <a:srgbClr val="000000"/>
                </a:solidFill>
                <a:effectLst/>
                <a:highlight>
                  <a:srgbClr val="FFFFFF"/>
                </a:highlight>
                <a:latin typeface="Consolas" panose="020B0609020204030204" pitchFamily="49" charset="0"/>
                <a:ea typeface="Calibri" panose="020F0502020204030204" pitchFamily="34" charset="0"/>
                <a:cs typeface="Times New Roman" panose="02020603050405020304" pitchFamily="18" charset="0"/>
              </a:rPr>
              <a:t>| BD | = 37.281 cm</a:t>
            </a:r>
            <a:endParaRPr lang="hr-HR" sz="1100" dirty="0">
              <a:effectLst/>
              <a:latin typeface="Calibri" panose="020F0502020204030204" pitchFamily="34" charset="0"/>
              <a:ea typeface="Calibri" panose="020F0502020204030204" pitchFamily="34" charset="0"/>
              <a:cs typeface="Times New Roman" panose="02020603050405020304" pitchFamily="18" charset="0"/>
            </a:endParaRPr>
          </a:p>
          <a:p>
            <a:pPr indent="449580">
              <a:lnSpc>
                <a:spcPct val="107000"/>
              </a:lnSpc>
              <a:spcAft>
                <a:spcPts val="800"/>
              </a:spcAft>
            </a:pPr>
            <a:r>
              <a:rPr lang="hr-HR" sz="950" dirty="0">
                <a:solidFill>
                  <a:srgbClr val="000000"/>
                </a:solidFill>
                <a:effectLst/>
                <a:highlight>
                  <a:srgbClr val="FFFFFF"/>
                </a:highlight>
                <a:latin typeface="Consolas" panose="020B0609020204030204" pitchFamily="49" charset="0"/>
                <a:ea typeface="Calibri" panose="020F0502020204030204" pitchFamily="34" charset="0"/>
                <a:cs typeface="Times New Roman" panose="02020603050405020304" pitchFamily="18" charset="0"/>
              </a:rPr>
              <a:t>| CD | = 20.778 cm	 V Razlika : -0.222 cm(</a:t>
            </a:r>
            <a:r>
              <a:rPr lang="hr-HR" sz="950" dirty="0" err="1">
                <a:solidFill>
                  <a:srgbClr val="000000"/>
                </a:solidFill>
                <a:effectLst/>
                <a:highlight>
                  <a:srgbClr val="FFFFFF"/>
                </a:highlight>
                <a:latin typeface="Consolas" panose="020B0609020204030204" pitchFamily="49" charset="0"/>
                <a:ea typeface="Calibri" panose="020F0502020204030204" pitchFamily="34" charset="0"/>
                <a:cs typeface="Times New Roman" panose="02020603050405020304" pitchFamily="18" charset="0"/>
              </a:rPr>
              <a:t>tocnost</a:t>
            </a:r>
            <a:r>
              <a:rPr lang="hr-HR" sz="950" dirty="0">
                <a:solidFill>
                  <a:srgbClr val="000000"/>
                </a:solidFill>
                <a:effectLst/>
                <a:highlight>
                  <a:srgbClr val="FFFFFF"/>
                </a:highlight>
                <a:latin typeface="Consolas" panose="020B0609020204030204" pitchFamily="49" charset="0"/>
                <a:ea typeface="Calibri" panose="020F0502020204030204" pitchFamily="34" charset="0"/>
                <a:cs typeface="Times New Roman" panose="02020603050405020304" pitchFamily="18" charset="0"/>
              </a:rPr>
              <a:t> : 98.943 %)</a:t>
            </a:r>
            <a:endParaRPr lang="hr-HR"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439581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65200" y="466725"/>
            <a:ext cx="10388599" cy="4940732"/>
          </a:xfrm>
        </p:spPr>
      </p:pic>
      <p:sp>
        <p:nvSpPr>
          <p:cNvPr id="2" name="Title 1"/>
          <p:cNvSpPr>
            <a:spLocks noGrp="1"/>
          </p:cNvSpPr>
          <p:nvPr>
            <p:ph type="title"/>
          </p:nvPr>
        </p:nvSpPr>
        <p:spPr/>
        <p:txBody>
          <a:bodyPr/>
          <a:lstStyle/>
          <a:p>
            <a:r>
              <a:rPr lang="hr-HR" b="1" u="sng" dirty="0" smtClean="0">
                <a:latin typeface="Arial" panose="020B0604020202020204" pitchFamily="34" charset="0"/>
                <a:cs typeface="Arial" panose="020B0604020202020204" pitchFamily="34" charset="0"/>
              </a:rPr>
              <a:t>Uvod</a:t>
            </a:r>
            <a:endParaRPr lang="hr-HR" b="1" u="sng" dirty="0">
              <a:latin typeface="Arial" panose="020B0604020202020204" pitchFamily="34" charset="0"/>
              <a:cs typeface="Arial" panose="020B0604020202020204" pitchFamily="34" charset="0"/>
            </a:endParaRPr>
          </a:p>
        </p:txBody>
      </p:sp>
      <p:sp>
        <p:nvSpPr>
          <p:cNvPr id="9" name="TextBox 8"/>
          <p:cNvSpPr txBox="1"/>
          <p:nvPr/>
        </p:nvSpPr>
        <p:spPr>
          <a:xfrm>
            <a:off x="965200" y="5315682"/>
            <a:ext cx="4587240" cy="646331"/>
          </a:xfrm>
          <a:prstGeom prst="rect">
            <a:avLst/>
          </a:prstGeom>
          <a:noFill/>
        </p:spPr>
        <p:txBody>
          <a:bodyPr wrap="square" rtlCol="0">
            <a:spAutoFit/>
          </a:bodyPr>
          <a:lstStyle/>
          <a:p>
            <a:r>
              <a:rPr lang="hr-HR" dirty="0" smtClean="0">
                <a:latin typeface="Arial" panose="020B0604020202020204" pitchFamily="34" charset="0"/>
                <a:cs typeface="Arial" panose="020B0604020202020204" pitchFamily="34" charset="0"/>
              </a:rPr>
              <a:t>Snimanje ceste kamerom postavljenom na vozilu</a:t>
            </a:r>
            <a:endParaRPr lang="hr-HR" dirty="0">
              <a:latin typeface="Arial" panose="020B0604020202020204" pitchFamily="34" charset="0"/>
              <a:cs typeface="Arial" panose="020B0604020202020204" pitchFamily="34" charset="0"/>
            </a:endParaRPr>
          </a:p>
        </p:txBody>
      </p:sp>
      <p:sp>
        <p:nvSpPr>
          <p:cNvPr id="10" name="TextBox 9"/>
          <p:cNvSpPr txBox="1"/>
          <p:nvPr/>
        </p:nvSpPr>
        <p:spPr>
          <a:xfrm>
            <a:off x="6862977" y="5185891"/>
            <a:ext cx="1749798" cy="646331"/>
          </a:xfrm>
          <a:prstGeom prst="rect">
            <a:avLst/>
          </a:prstGeom>
          <a:noFill/>
        </p:spPr>
        <p:txBody>
          <a:bodyPr wrap="square" rtlCol="0">
            <a:spAutoFit/>
          </a:bodyPr>
          <a:lstStyle/>
          <a:p>
            <a:pPr algn="ctr"/>
            <a:r>
              <a:rPr lang="hr-HR" b="1" u="sng" dirty="0" smtClean="0">
                <a:latin typeface="Arial" panose="020B0604020202020204" pitchFamily="34" charset="0"/>
                <a:cs typeface="Arial" panose="020B0604020202020204" pitchFamily="34" charset="0"/>
              </a:rPr>
              <a:t>Preslikavanje i izračun</a:t>
            </a:r>
          </a:p>
        </p:txBody>
      </p:sp>
      <p:sp>
        <p:nvSpPr>
          <p:cNvPr id="11" name="TextBox 10"/>
          <p:cNvSpPr txBox="1"/>
          <p:nvPr/>
        </p:nvSpPr>
        <p:spPr>
          <a:xfrm>
            <a:off x="9973345" y="4862726"/>
            <a:ext cx="1391345" cy="1200329"/>
          </a:xfrm>
          <a:prstGeom prst="rect">
            <a:avLst/>
          </a:prstGeom>
          <a:noFill/>
        </p:spPr>
        <p:txBody>
          <a:bodyPr wrap="square" rtlCol="0">
            <a:spAutoFit/>
          </a:bodyPr>
          <a:lstStyle/>
          <a:p>
            <a:r>
              <a:rPr lang="hr-HR" dirty="0" smtClean="0">
                <a:latin typeface="Arial" panose="020B0604020202020204" pitchFamily="34" charset="0"/>
                <a:cs typeface="Arial" panose="020B0604020202020204" pitchFamily="34" charset="0"/>
              </a:rPr>
              <a:t>Izmjerene udaljenosti u ravnini ceste</a:t>
            </a:r>
            <a:endParaRPr lang="hr-HR" dirty="0">
              <a:latin typeface="Arial" panose="020B0604020202020204" pitchFamily="34" charset="0"/>
              <a:cs typeface="Arial" panose="020B0604020202020204" pitchFamily="34" charset="0"/>
            </a:endParaRPr>
          </a:p>
        </p:txBody>
      </p:sp>
      <p:sp>
        <p:nvSpPr>
          <p:cNvPr id="12" name="TextBox 11"/>
          <p:cNvSpPr txBox="1"/>
          <p:nvPr/>
        </p:nvSpPr>
        <p:spPr>
          <a:xfrm>
            <a:off x="5822230" y="365125"/>
            <a:ext cx="3942105" cy="369332"/>
          </a:xfrm>
          <a:prstGeom prst="rect">
            <a:avLst/>
          </a:prstGeom>
          <a:noFill/>
        </p:spPr>
        <p:txBody>
          <a:bodyPr wrap="none" rtlCol="0">
            <a:spAutoFit/>
          </a:bodyPr>
          <a:lstStyle/>
          <a:p>
            <a:r>
              <a:rPr lang="hr-HR" dirty="0" smtClean="0">
                <a:latin typeface="Arial" panose="020B0604020202020204" pitchFamily="34" charset="0"/>
                <a:cs typeface="Arial" panose="020B0604020202020204" pitchFamily="34" charset="0"/>
              </a:rPr>
              <a:t>Prikaz i odabir točaka u ravnini ceste</a:t>
            </a:r>
            <a:endParaRPr lang="hr-HR" dirty="0">
              <a:latin typeface="Arial" panose="020B0604020202020204" pitchFamily="34" charset="0"/>
              <a:cs typeface="Arial" panose="020B0604020202020204" pitchFamily="34" charset="0"/>
            </a:endParaRPr>
          </a:p>
        </p:txBody>
      </p:sp>
      <p:sp>
        <p:nvSpPr>
          <p:cNvPr id="13" name="Up Arrow Callout 12"/>
          <p:cNvSpPr/>
          <p:nvPr/>
        </p:nvSpPr>
        <p:spPr>
          <a:xfrm>
            <a:off x="6862353" y="5814967"/>
            <a:ext cx="1767840" cy="496175"/>
          </a:xfrm>
          <a:prstGeom prst="upArrowCallou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hr-HR" dirty="0" smtClean="0">
                <a:solidFill>
                  <a:schemeClr val="tx1"/>
                </a:solidFill>
              </a:rPr>
              <a:t>Glavni zadatak</a:t>
            </a:r>
            <a:endParaRPr lang="hr-HR" dirty="0">
              <a:solidFill>
                <a:schemeClr val="tx1"/>
              </a:solidFill>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1128" y="3234768"/>
            <a:ext cx="1713714" cy="1261032"/>
          </a:xfrm>
          <a:prstGeom prst="rect">
            <a:avLst/>
          </a:prstGeom>
        </p:spPr>
      </p:pic>
    </p:spTree>
    <p:extLst>
      <p:ext uri="{BB962C8B-B14F-4D97-AF65-F5344CB8AC3E}">
        <p14:creationId xmlns:p14="http://schemas.microsoft.com/office/powerpoint/2010/main" val="7143457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48587"/>
            <a:ext cx="10515600" cy="765655"/>
          </a:xfrm>
          <a:solidFill>
            <a:schemeClr val="bg1"/>
          </a:solidFill>
        </p:spPr>
        <p:txBody>
          <a:bodyPr>
            <a:normAutofit/>
          </a:bodyPr>
          <a:lstStyle/>
          <a:p>
            <a:r>
              <a:rPr lang="hr-HR" sz="4000" b="1" u="sng" dirty="0" smtClean="0">
                <a:latin typeface="Arial" panose="020B0604020202020204" pitchFamily="34" charset="0"/>
                <a:cs typeface="Arial" panose="020B0604020202020204" pitchFamily="34" charset="0"/>
              </a:rPr>
              <a:t>Eksperimentalni rezultati i problemi</a:t>
            </a:r>
            <a:endParaRPr lang="hr-HR" sz="4000" b="1" u="sng"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833531341"/>
              </p:ext>
            </p:extLst>
          </p:nvPr>
        </p:nvGraphicFramePr>
        <p:xfrm>
          <a:off x="947055" y="1514232"/>
          <a:ext cx="7546286" cy="4937760"/>
        </p:xfrm>
        <a:graphic>
          <a:graphicData uri="http://schemas.openxmlformats.org/drawingml/2006/table">
            <a:tbl>
              <a:tblPr firstRow="1" firstCol="1" bandRow="1">
                <a:effectLst/>
                <a:tableStyleId>{5C22544A-7EE6-4342-B048-85BDC9FD1C3A}</a:tableStyleId>
              </a:tblPr>
              <a:tblGrid>
                <a:gridCol w="686026"/>
                <a:gridCol w="686026"/>
                <a:gridCol w="686026"/>
                <a:gridCol w="686026"/>
                <a:gridCol w="686026"/>
                <a:gridCol w="686026"/>
                <a:gridCol w="686026"/>
                <a:gridCol w="686026"/>
                <a:gridCol w="686026"/>
                <a:gridCol w="686026"/>
                <a:gridCol w="686026"/>
              </a:tblGrid>
              <a:tr h="196860">
                <a:tc>
                  <a:txBody>
                    <a:bodyPr/>
                    <a:lstStyle/>
                    <a:p>
                      <a:pPr algn="just">
                        <a:lnSpc>
                          <a:spcPct val="150000"/>
                        </a:lnSpc>
                        <a:spcAft>
                          <a:spcPts val="0"/>
                        </a:spcAft>
                      </a:pPr>
                      <a:r>
                        <a:rPr lang="hr-HR" sz="900" dirty="0">
                          <a:effectLst/>
                        </a:rPr>
                        <a:t> </a:t>
                      </a:r>
                      <a:endParaRPr lang="hr-H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900" dirty="0">
                          <a:effectLst/>
                        </a:rPr>
                        <a:t>|AB|</a:t>
                      </a:r>
                      <a:endParaRPr lang="hr-H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900" dirty="0">
                          <a:effectLst/>
                        </a:rPr>
                        <a:t>|AD|</a:t>
                      </a:r>
                      <a:endParaRPr lang="hr-H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900" dirty="0">
                          <a:effectLst/>
                        </a:rPr>
                        <a:t>|BC|</a:t>
                      </a:r>
                      <a:endParaRPr lang="hr-H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900" dirty="0">
                          <a:effectLst/>
                        </a:rPr>
                        <a:t>|CD|</a:t>
                      </a:r>
                      <a:endParaRPr lang="hr-H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900" dirty="0">
                          <a:effectLst/>
                        </a:rPr>
                        <a:t>∆|AB|</a:t>
                      </a:r>
                      <a:endParaRPr lang="hr-H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900" dirty="0">
                          <a:effectLst/>
                        </a:rPr>
                        <a:t>∆|AD|</a:t>
                      </a:r>
                      <a:endParaRPr lang="hr-H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900" dirty="0">
                          <a:effectLst/>
                        </a:rPr>
                        <a:t>∆|BC|</a:t>
                      </a:r>
                      <a:endParaRPr lang="hr-H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900" dirty="0">
                          <a:effectLst/>
                        </a:rPr>
                        <a:t>∆|CD|</a:t>
                      </a:r>
                      <a:endParaRPr lang="hr-H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900" dirty="0">
                          <a:effectLst/>
                        </a:rPr>
                        <a:t>P</a:t>
                      </a:r>
                      <a:endParaRPr lang="hr-H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900" dirty="0">
                          <a:effectLst/>
                        </a:rPr>
                        <a:t>∆P</a:t>
                      </a:r>
                      <a:endParaRPr lang="hr-H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r>
              <a:tr h="196860">
                <a:tc>
                  <a:txBody>
                    <a:bodyPr/>
                    <a:lstStyle/>
                    <a:p>
                      <a:pPr algn="ctr">
                        <a:lnSpc>
                          <a:spcPct val="150000"/>
                        </a:lnSpc>
                        <a:spcAft>
                          <a:spcPts val="0"/>
                        </a:spcAft>
                      </a:pPr>
                      <a:r>
                        <a:rPr lang="hr-HR" sz="900">
                          <a:effectLst/>
                        </a:rPr>
                        <a:t>R</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21.00</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29.7</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29.7</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21.0</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0.00</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0.00</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0.00</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0.00</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623.7</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0.00</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r>
              <a:tr h="196860">
                <a:tc>
                  <a:txBody>
                    <a:bodyPr/>
                    <a:lstStyle/>
                    <a:p>
                      <a:pPr algn="ctr">
                        <a:lnSpc>
                          <a:spcPct val="150000"/>
                        </a:lnSpc>
                        <a:spcAft>
                          <a:spcPts val="0"/>
                        </a:spcAft>
                      </a:pPr>
                      <a:r>
                        <a:rPr lang="hr-HR" sz="900">
                          <a:effectLst/>
                        </a:rPr>
                        <a:t>1.</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21.31</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29.15</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29.48</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37.28</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0.31</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-0.55</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-0.22</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-0.22</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615.31</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-8.39</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r>
              <a:tr h="196860">
                <a:tc>
                  <a:txBody>
                    <a:bodyPr/>
                    <a:lstStyle/>
                    <a:p>
                      <a:pPr algn="ctr">
                        <a:lnSpc>
                          <a:spcPct val="150000"/>
                        </a:lnSpc>
                        <a:spcAft>
                          <a:spcPts val="0"/>
                        </a:spcAft>
                      </a:pPr>
                      <a:r>
                        <a:rPr lang="hr-HR" sz="900">
                          <a:effectLst/>
                        </a:rPr>
                        <a:t>2.</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20.89</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28.99</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dirty="0">
                          <a:effectLst/>
                        </a:rPr>
                        <a:t>28.90</a:t>
                      </a:r>
                      <a:endParaRPr lang="hr-H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20.75</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-0.11</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-0.71</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-0.80</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-0.25</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602.54</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-21.16</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r>
              <a:tr h="196860">
                <a:tc>
                  <a:txBody>
                    <a:bodyPr/>
                    <a:lstStyle/>
                    <a:p>
                      <a:pPr algn="ctr">
                        <a:lnSpc>
                          <a:spcPct val="150000"/>
                        </a:lnSpc>
                        <a:spcAft>
                          <a:spcPts val="0"/>
                        </a:spcAft>
                      </a:pPr>
                      <a:r>
                        <a:rPr lang="hr-HR" sz="900">
                          <a:effectLst/>
                        </a:rPr>
                        <a:t>3.</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20.49</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29.71</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30.04</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dirty="0">
                          <a:effectLst/>
                        </a:rPr>
                        <a:t>20.46</a:t>
                      </a:r>
                      <a:endParaRPr lang="hr-H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dirty="0">
                          <a:effectLst/>
                        </a:rPr>
                        <a:t>-0.51</a:t>
                      </a:r>
                      <a:endParaRPr lang="hr-H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0.01</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0.34</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-0.54</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611.78</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-11.92</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r>
              <a:tr h="196860">
                <a:tc>
                  <a:txBody>
                    <a:bodyPr/>
                    <a:lstStyle/>
                    <a:p>
                      <a:pPr algn="ctr">
                        <a:lnSpc>
                          <a:spcPct val="150000"/>
                        </a:lnSpc>
                        <a:spcAft>
                          <a:spcPts val="0"/>
                        </a:spcAft>
                      </a:pPr>
                      <a:r>
                        <a:rPr lang="hr-HR" sz="900">
                          <a:effectLst/>
                        </a:rPr>
                        <a:t>4.</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21.09</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29.51</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29.63</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20.96</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0.09</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-0.19</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-0.07</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-0.04</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620.1</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-3.6</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r>
              <a:tr h="196860">
                <a:tc>
                  <a:txBody>
                    <a:bodyPr/>
                    <a:lstStyle/>
                    <a:p>
                      <a:pPr algn="ctr">
                        <a:lnSpc>
                          <a:spcPct val="150000"/>
                        </a:lnSpc>
                        <a:spcAft>
                          <a:spcPts val="0"/>
                        </a:spcAft>
                      </a:pPr>
                      <a:r>
                        <a:rPr lang="hr-HR" sz="900">
                          <a:effectLst/>
                        </a:rPr>
                        <a:t>5.</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21.02</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29.31</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29.45</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20.90</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0.02</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dirty="0">
                          <a:effectLst/>
                        </a:rPr>
                        <a:t>-0.39</a:t>
                      </a:r>
                      <a:endParaRPr lang="hr-H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-0.25</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-0.10</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615.58</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-8.12</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r>
              <a:tr h="196860">
                <a:tc>
                  <a:txBody>
                    <a:bodyPr/>
                    <a:lstStyle/>
                    <a:p>
                      <a:pPr algn="ctr">
                        <a:lnSpc>
                          <a:spcPct val="150000"/>
                        </a:lnSpc>
                        <a:spcAft>
                          <a:spcPts val="0"/>
                        </a:spcAft>
                      </a:pPr>
                      <a:r>
                        <a:rPr lang="hr-HR" sz="900">
                          <a:effectLst/>
                        </a:rPr>
                        <a:t>6.</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21.33</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29.41</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29.39</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21.30</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0.33</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-0.29</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-0.31</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0.30</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625.99</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2.29</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r>
              <a:tr h="196860">
                <a:tc>
                  <a:txBody>
                    <a:bodyPr/>
                    <a:lstStyle/>
                    <a:p>
                      <a:pPr algn="ctr">
                        <a:lnSpc>
                          <a:spcPct val="150000"/>
                        </a:lnSpc>
                        <a:spcAft>
                          <a:spcPts val="0"/>
                        </a:spcAft>
                      </a:pPr>
                      <a:r>
                        <a:rPr lang="hr-HR" sz="900">
                          <a:effectLst/>
                        </a:rPr>
                        <a:t>7.</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20.74</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29.60</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30.20</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20.77</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-0.26</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-0.10</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0.50</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dirty="0">
                          <a:effectLst/>
                        </a:rPr>
                        <a:t>-0.23</a:t>
                      </a:r>
                      <a:endParaRPr lang="hr-H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620.00</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-3.70</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r>
              <a:tr h="196860">
                <a:tc>
                  <a:txBody>
                    <a:bodyPr/>
                    <a:lstStyle/>
                    <a:p>
                      <a:pPr algn="ctr">
                        <a:lnSpc>
                          <a:spcPct val="150000"/>
                        </a:lnSpc>
                        <a:spcAft>
                          <a:spcPts val="0"/>
                        </a:spcAft>
                      </a:pPr>
                      <a:r>
                        <a:rPr lang="hr-HR" sz="900">
                          <a:effectLst/>
                        </a:rPr>
                        <a:t>8.</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20.46</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29.49</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29.36</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20.76</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-0.54</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-0.21</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-0.34</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-0.24</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606.23</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-17.47</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r>
              <a:tr h="196860">
                <a:tc>
                  <a:txBody>
                    <a:bodyPr/>
                    <a:lstStyle/>
                    <a:p>
                      <a:pPr algn="ctr">
                        <a:lnSpc>
                          <a:spcPct val="150000"/>
                        </a:lnSpc>
                        <a:spcAft>
                          <a:spcPts val="0"/>
                        </a:spcAft>
                      </a:pPr>
                      <a:r>
                        <a:rPr lang="hr-HR" sz="900">
                          <a:effectLst/>
                        </a:rPr>
                        <a:t>9.</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20.17</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30.05</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30.0</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20.84</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-0.83</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0.35</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0.30</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-0.16</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dirty="0">
                          <a:effectLst/>
                        </a:rPr>
                        <a:t>615.59</a:t>
                      </a:r>
                      <a:endParaRPr lang="hr-H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-8.11</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r>
              <a:tr h="196860">
                <a:tc>
                  <a:txBody>
                    <a:bodyPr/>
                    <a:lstStyle/>
                    <a:p>
                      <a:pPr algn="ctr">
                        <a:lnSpc>
                          <a:spcPct val="150000"/>
                        </a:lnSpc>
                        <a:spcAft>
                          <a:spcPts val="0"/>
                        </a:spcAft>
                      </a:pPr>
                      <a:r>
                        <a:rPr lang="hr-HR" sz="900">
                          <a:effectLst/>
                        </a:rPr>
                        <a:t>10.</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20.41</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29.99</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30.09</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20.9</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-0.59</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0.29</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0.39</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-0.10</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617.3</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-6.4</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r>
              <a:tr h="196860">
                <a:tc>
                  <a:txBody>
                    <a:bodyPr/>
                    <a:lstStyle/>
                    <a:p>
                      <a:pPr algn="ctr">
                        <a:lnSpc>
                          <a:spcPct val="150000"/>
                        </a:lnSpc>
                        <a:spcAft>
                          <a:spcPts val="0"/>
                        </a:spcAft>
                      </a:pPr>
                      <a:r>
                        <a:rPr lang="hr-HR" sz="900">
                          <a:effectLst/>
                        </a:rPr>
                        <a:t>11.</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20.63</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29.85</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30.00</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21.48</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-0.37</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0.15</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0.30</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0.48</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628.66</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4.96</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r>
              <a:tr h="196860">
                <a:tc>
                  <a:txBody>
                    <a:bodyPr/>
                    <a:lstStyle/>
                    <a:p>
                      <a:pPr algn="ctr">
                        <a:lnSpc>
                          <a:spcPct val="150000"/>
                        </a:lnSpc>
                        <a:spcAft>
                          <a:spcPts val="0"/>
                        </a:spcAft>
                      </a:pPr>
                      <a:r>
                        <a:rPr lang="hr-HR" sz="900">
                          <a:effectLst/>
                        </a:rPr>
                        <a:t>12.</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20.75</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29.99</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29.52</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20.99</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-0.25</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0.29</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-0.18</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-0.01</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620.69</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dirty="0">
                          <a:effectLst/>
                        </a:rPr>
                        <a:t>-3.01</a:t>
                      </a:r>
                      <a:endParaRPr lang="hr-H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r>
              <a:tr h="196860">
                <a:tc>
                  <a:txBody>
                    <a:bodyPr/>
                    <a:lstStyle/>
                    <a:p>
                      <a:pPr algn="ctr">
                        <a:lnSpc>
                          <a:spcPct val="150000"/>
                        </a:lnSpc>
                        <a:spcAft>
                          <a:spcPts val="0"/>
                        </a:spcAft>
                      </a:pPr>
                      <a:r>
                        <a:rPr lang="hr-HR" sz="900">
                          <a:effectLst/>
                        </a:rPr>
                        <a:t>13.</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dirty="0">
                          <a:effectLst/>
                        </a:rPr>
                        <a:t>22.20</a:t>
                      </a:r>
                      <a:endParaRPr lang="hr-H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29.54</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29.18</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21.22</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1.20</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-0.16</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-0.52</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hr-HR" sz="800">
                          <a:effectLst/>
                        </a:rPr>
                        <a:t>0.22</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635.82</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12.12</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r>
              <a:tr h="196860">
                <a:tc>
                  <a:txBody>
                    <a:bodyPr/>
                    <a:lstStyle/>
                    <a:p>
                      <a:pPr algn="ctr">
                        <a:lnSpc>
                          <a:spcPct val="150000"/>
                        </a:lnSpc>
                        <a:spcAft>
                          <a:spcPts val="0"/>
                        </a:spcAft>
                      </a:pPr>
                      <a:r>
                        <a:rPr lang="hr-HR" sz="900" dirty="0">
                          <a:solidFill>
                            <a:schemeClr val="tx1"/>
                          </a:solidFill>
                          <a:effectLst/>
                        </a:rPr>
                        <a:t>14.</a:t>
                      </a:r>
                      <a:endParaRPr lang="hr-HR" sz="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solidFill>
                      <a:srgbClr val="FFC000"/>
                    </a:solidFill>
                  </a:tcPr>
                </a:tc>
                <a:tc>
                  <a:txBody>
                    <a:bodyPr/>
                    <a:lstStyle/>
                    <a:p>
                      <a:pPr algn="ctr">
                        <a:lnSpc>
                          <a:spcPct val="150000"/>
                        </a:lnSpc>
                        <a:spcAft>
                          <a:spcPts val="0"/>
                        </a:spcAft>
                      </a:pPr>
                      <a:r>
                        <a:rPr lang="hr-HR" sz="800" dirty="0">
                          <a:effectLst/>
                        </a:rPr>
                        <a:t>21.01</a:t>
                      </a:r>
                      <a:endParaRPr lang="hr-H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solidFill>
                      <a:srgbClr val="FFC000"/>
                    </a:solidFill>
                  </a:tcPr>
                </a:tc>
                <a:tc>
                  <a:txBody>
                    <a:bodyPr/>
                    <a:lstStyle/>
                    <a:p>
                      <a:pPr algn="ctr">
                        <a:lnSpc>
                          <a:spcPct val="150000"/>
                        </a:lnSpc>
                        <a:spcAft>
                          <a:spcPts val="0"/>
                        </a:spcAft>
                      </a:pPr>
                      <a:r>
                        <a:rPr lang="hr-HR" sz="800">
                          <a:effectLst/>
                        </a:rPr>
                        <a:t>30.06</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solidFill>
                      <a:srgbClr val="FFC000"/>
                    </a:solidFill>
                  </a:tcPr>
                </a:tc>
                <a:tc>
                  <a:txBody>
                    <a:bodyPr/>
                    <a:lstStyle/>
                    <a:p>
                      <a:pPr algn="ctr">
                        <a:lnSpc>
                          <a:spcPct val="150000"/>
                        </a:lnSpc>
                        <a:spcAft>
                          <a:spcPts val="0"/>
                        </a:spcAft>
                      </a:pPr>
                      <a:r>
                        <a:rPr lang="hr-HR" sz="800">
                          <a:effectLst/>
                        </a:rPr>
                        <a:t>27.24</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solidFill>
                      <a:srgbClr val="FFC000"/>
                    </a:solidFill>
                  </a:tcPr>
                </a:tc>
                <a:tc>
                  <a:txBody>
                    <a:bodyPr/>
                    <a:lstStyle/>
                    <a:p>
                      <a:pPr algn="ctr">
                        <a:lnSpc>
                          <a:spcPct val="150000"/>
                        </a:lnSpc>
                        <a:spcAft>
                          <a:spcPts val="0"/>
                        </a:spcAft>
                      </a:pPr>
                      <a:r>
                        <a:rPr lang="hr-HR" sz="800">
                          <a:effectLst/>
                        </a:rPr>
                        <a:t>22.57</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solidFill>
                      <a:srgbClr val="FFC000"/>
                    </a:solidFill>
                  </a:tcPr>
                </a:tc>
                <a:tc>
                  <a:txBody>
                    <a:bodyPr/>
                    <a:lstStyle/>
                    <a:p>
                      <a:pPr algn="ctr">
                        <a:lnSpc>
                          <a:spcPct val="150000"/>
                        </a:lnSpc>
                        <a:spcAft>
                          <a:spcPts val="0"/>
                        </a:spcAft>
                      </a:pPr>
                      <a:r>
                        <a:rPr lang="hr-HR" sz="800" dirty="0">
                          <a:effectLst/>
                        </a:rPr>
                        <a:t>0.01</a:t>
                      </a:r>
                      <a:endParaRPr lang="hr-H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solidFill>
                      <a:srgbClr val="FFC000"/>
                    </a:solidFill>
                  </a:tcPr>
                </a:tc>
                <a:tc>
                  <a:txBody>
                    <a:bodyPr/>
                    <a:lstStyle/>
                    <a:p>
                      <a:pPr algn="ctr">
                        <a:lnSpc>
                          <a:spcPct val="150000"/>
                        </a:lnSpc>
                        <a:spcAft>
                          <a:spcPts val="0"/>
                        </a:spcAft>
                      </a:pPr>
                      <a:r>
                        <a:rPr lang="hr-HR" sz="800" dirty="0">
                          <a:effectLst/>
                        </a:rPr>
                        <a:t>0.36</a:t>
                      </a:r>
                      <a:endParaRPr lang="hr-H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lnR w="12700" cap="flat" cmpd="sng" algn="ctr">
                      <a:solidFill>
                        <a:schemeClr val="tx1"/>
                      </a:solidFill>
                      <a:prstDash val="solid"/>
                      <a:round/>
                      <a:headEnd type="none" w="med" len="med"/>
                      <a:tailEnd type="none" w="med" len="med"/>
                    </a:lnR>
                    <a:solidFill>
                      <a:srgbClr val="FFC000"/>
                    </a:solidFill>
                  </a:tcPr>
                </a:tc>
                <a:tc>
                  <a:txBody>
                    <a:bodyPr/>
                    <a:lstStyle/>
                    <a:p>
                      <a:pPr algn="ctr">
                        <a:lnSpc>
                          <a:spcPct val="150000"/>
                        </a:lnSpc>
                        <a:spcAft>
                          <a:spcPts val="0"/>
                        </a:spcAft>
                      </a:pPr>
                      <a:r>
                        <a:rPr lang="hr-HR" sz="800" dirty="0">
                          <a:effectLst/>
                        </a:rPr>
                        <a:t>-2.46</a:t>
                      </a:r>
                      <a:endParaRPr lang="hr-H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lnSpc>
                          <a:spcPct val="150000"/>
                        </a:lnSpc>
                        <a:spcAft>
                          <a:spcPts val="0"/>
                        </a:spcAft>
                      </a:pPr>
                      <a:r>
                        <a:rPr lang="hr-HR" sz="800" dirty="0">
                          <a:effectLst/>
                        </a:rPr>
                        <a:t>1.57</a:t>
                      </a:r>
                      <a:endParaRPr lang="hr-H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lnL w="12700" cap="flat" cmpd="sng" algn="ctr">
                      <a:solidFill>
                        <a:schemeClr val="tx1"/>
                      </a:solidFill>
                      <a:prstDash val="solid"/>
                      <a:round/>
                      <a:headEnd type="none" w="med" len="med"/>
                      <a:tailEnd type="none" w="med" len="med"/>
                    </a:lnL>
                    <a:solidFill>
                      <a:srgbClr val="FFC000"/>
                    </a:solidFill>
                  </a:tcPr>
                </a:tc>
                <a:tc>
                  <a:txBody>
                    <a:bodyPr/>
                    <a:lstStyle/>
                    <a:p>
                      <a:pPr algn="ctr">
                        <a:lnSpc>
                          <a:spcPct val="150000"/>
                        </a:lnSpc>
                        <a:spcAft>
                          <a:spcPts val="0"/>
                        </a:spcAft>
                      </a:pPr>
                      <a:r>
                        <a:rPr lang="hr-HR" sz="800" dirty="0">
                          <a:effectLst/>
                        </a:rPr>
                        <a:t>601.27</a:t>
                      </a:r>
                      <a:endParaRPr lang="hr-H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solidFill>
                      <a:srgbClr val="FFC000"/>
                    </a:solidFill>
                  </a:tcPr>
                </a:tc>
                <a:tc>
                  <a:txBody>
                    <a:bodyPr/>
                    <a:lstStyle/>
                    <a:p>
                      <a:pPr algn="ctr">
                        <a:lnSpc>
                          <a:spcPct val="150000"/>
                        </a:lnSpc>
                        <a:spcAft>
                          <a:spcPts val="0"/>
                        </a:spcAft>
                      </a:pPr>
                      <a:r>
                        <a:rPr lang="hr-HR" sz="800" dirty="0">
                          <a:effectLst/>
                        </a:rPr>
                        <a:t>-22.43</a:t>
                      </a:r>
                      <a:endParaRPr lang="hr-H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solidFill>
                      <a:srgbClr val="FFC000"/>
                    </a:solidFill>
                  </a:tcPr>
                </a:tc>
              </a:tr>
              <a:tr h="196860">
                <a:tc>
                  <a:txBody>
                    <a:bodyPr/>
                    <a:lstStyle/>
                    <a:p>
                      <a:pPr algn="ctr">
                        <a:lnSpc>
                          <a:spcPct val="150000"/>
                        </a:lnSpc>
                        <a:spcAft>
                          <a:spcPts val="0"/>
                        </a:spcAft>
                      </a:pPr>
                      <a:r>
                        <a:rPr lang="hr-HR" sz="900">
                          <a:effectLst/>
                        </a:rPr>
                        <a:t>15.</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20.48</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30.20</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dirty="0">
                          <a:effectLst/>
                        </a:rPr>
                        <a:t>30.05</a:t>
                      </a:r>
                      <a:endParaRPr lang="hr-H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dirty="0">
                          <a:effectLst/>
                        </a:rPr>
                        <a:t>20.24</a:t>
                      </a:r>
                      <a:endParaRPr lang="hr-H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dirty="0">
                          <a:effectLst/>
                        </a:rPr>
                        <a:t>-0.52</a:t>
                      </a:r>
                      <a:endParaRPr lang="hr-H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0.50</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0.35</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0"/>
                        </a:spcAft>
                      </a:pPr>
                      <a:r>
                        <a:rPr lang="hr-HR" sz="800">
                          <a:effectLst/>
                        </a:rPr>
                        <a:t>-0.76</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605.68</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-18.02</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r>
              <a:tr h="196860">
                <a:tc>
                  <a:txBody>
                    <a:bodyPr/>
                    <a:lstStyle/>
                    <a:p>
                      <a:pPr algn="ctr">
                        <a:lnSpc>
                          <a:spcPct val="150000"/>
                        </a:lnSpc>
                        <a:spcAft>
                          <a:spcPts val="0"/>
                        </a:spcAft>
                      </a:pPr>
                      <a:r>
                        <a:rPr lang="hr-HR" sz="900" dirty="0">
                          <a:effectLst/>
                        </a:rPr>
                        <a:t>16.</a:t>
                      </a:r>
                      <a:endParaRPr lang="hr-H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21.96</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29.36</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29.23</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22.51</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0.96</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-0.34</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-0.47</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1.51</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651.13</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dirty="0">
                          <a:effectLst/>
                        </a:rPr>
                        <a:t>27.43</a:t>
                      </a:r>
                      <a:endParaRPr lang="hr-H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r>
              <a:tr h="196860">
                <a:tc>
                  <a:txBody>
                    <a:bodyPr/>
                    <a:lstStyle/>
                    <a:p>
                      <a:pPr algn="ctr">
                        <a:lnSpc>
                          <a:spcPct val="150000"/>
                        </a:lnSpc>
                        <a:spcAft>
                          <a:spcPts val="0"/>
                        </a:spcAft>
                      </a:pPr>
                      <a:r>
                        <a:rPr lang="hr-HR" sz="900">
                          <a:effectLst/>
                        </a:rPr>
                        <a:t>17.</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21.01</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29.79</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30.2</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20.14</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0.01</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0.09</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0.50</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dirty="0">
                          <a:effectLst/>
                        </a:rPr>
                        <a:t>-0.86</a:t>
                      </a:r>
                      <a:endParaRPr lang="hr-H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607.33</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-16.37</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r>
              <a:tr h="196860">
                <a:tc>
                  <a:txBody>
                    <a:bodyPr/>
                    <a:lstStyle/>
                    <a:p>
                      <a:pPr algn="ctr">
                        <a:lnSpc>
                          <a:spcPct val="150000"/>
                        </a:lnSpc>
                        <a:spcAft>
                          <a:spcPts val="0"/>
                        </a:spcAft>
                      </a:pPr>
                      <a:r>
                        <a:rPr lang="hr-HR" sz="900" dirty="0">
                          <a:effectLst/>
                        </a:rPr>
                        <a:t>18</a:t>
                      </a:r>
                      <a:endParaRPr lang="hr-H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21.05</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28.11</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28.17</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20.10</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0.05</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-1.59</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hr-HR" sz="800">
                          <a:effectLst/>
                        </a:rPr>
                        <a:t>-1.53</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-0.90</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577.88</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dirty="0">
                          <a:effectLst/>
                        </a:rPr>
                        <a:t>-45.82</a:t>
                      </a:r>
                      <a:endParaRPr lang="hr-H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r>
              <a:tr h="196860">
                <a:tc>
                  <a:txBody>
                    <a:bodyPr/>
                    <a:lstStyle/>
                    <a:p>
                      <a:pPr algn="ctr">
                        <a:lnSpc>
                          <a:spcPct val="150000"/>
                        </a:lnSpc>
                        <a:spcAft>
                          <a:spcPts val="0"/>
                        </a:spcAft>
                      </a:pPr>
                      <a:r>
                        <a:rPr lang="hr-HR" sz="900" dirty="0">
                          <a:solidFill>
                            <a:schemeClr val="tx1"/>
                          </a:solidFill>
                          <a:effectLst/>
                        </a:rPr>
                        <a:t>19.</a:t>
                      </a:r>
                      <a:endParaRPr lang="hr-HR" sz="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solidFill>
                      <a:srgbClr val="FFC000"/>
                    </a:solidFill>
                  </a:tcPr>
                </a:tc>
                <a:tc>
                  <a:txBody>
                    <a:bodyPr/>
                    <a:lstStyle/>
                    <a:p>
                      <a:pPr algn="ctr">
                        <a:lnSpc>
                          <a:spcPct val="150000"/>
                        </a:lnSpc>
                        <a:spcAft>
                          <a:spcPts val="0"/>
                        </a:spcAft>
                      </a:pPr>
                      <a:r>
                        <a:rPr lang="hr-HR" sz="800">
                          <a:effectLst/>
                        </a:rPr>
                        <a:t>20.27</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solidFill>
                      <a:srgbClr val="FFC000"/>
                    </a:solidFill>
                  </a:tcPr>
                </a:tc>
                <a:tc>
                  <a:txBody>
                    <a:bodyPr/>
                    <a:lstStyle/>
                    <a:p>
                      <a:pPr algn="ctr">
                        <a:lnSpc>
                          <a:spcPct val="150000"/>
                        </a:lnSpc>
                        <a:spcAft>
                          <a:spcPts val="0"/>
                        </a:spcAft>
                      </a:pPr>
                      <a:r>
                        <a:rPr lang="hr-HR" sz="800">
                          <a:effectLst/>
                        </a:rPr>
                        <a:t>32.33</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solidFill>
                      <a:srgbClr val="FFC000"/>
                    </a:solidFill>
                  </a:tcPr>
                </a:tc>
                <a:tc>
                  <a:txBody>
                    <a:bodyPr/>
                    <a:lstStyle/>
                    <a:p>
                      <a:pPr algn="ctr">
                        <a:lnSpc>
                          <a:spcPct val="150000"/>
                        </a:lnSpc>
                        <a:spcAft>
                          <a:spcPts val="0"/>
                        </a:spcAft>
                      </a:pPr>
                      <a:r>
                        <a:rPr lang="hr-HR" sz="800">
                          <a:effectLst/>
                        </a:rPr>
                        <a:t>28.93</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solidFill>
                      <a:srgbClr val="FFC000"/>
                    </a:solidFill>
                  </a:tcPr>
                </a:tc>
                <a:tc>
                  <a:txBody>
                    <a:bodyPr/>
                    <a:lstStyle/>
                    <a:p>
                      <a:pPr algn="ctr">
                        <a:lnSpc>
                          <a:spcPct val="150000"/>
                        </a:lnSpc>
                        <a:spcAft>
                          <a:spcPts val="0"/>
                        </a:spcAft>
                      </a:pPr>
                      <a:r>
                        <a:rPr lang="hr-HR" sz="800">
                          <a:effectLst/>
                        </a:rPr>
                        <a:t>22.27</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solidFill>
                      <a:srgbClr val="FFC000"/>
                    </a:solidFill>
                  </a:tcPr>
                </a:tc>
                <a:tc>
                  <a:txBody>
                    <a:bodyPr/>
                    <a:lstStyle/>
                    <a:p>
                      <a:pPr algn="ctr">
                        <a:lnSpc>
                          <a:spcPct val="150000"/>
                        </a:lnSpc>
                        <a:spcAft>
                          <a:spcPts val="0"/>
                        </a:spcAft>
                      </a:pPr>
                      <a:r>
                        <a:rPr lang="hr-HR" sz="800">
                          <a:effectLst/>
                        </a:rPr>
                        <a:t>-0.73</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FC000"/>
                    </a:solidFill>
                  </a:tcPr>
                </a:tc>
                <a:tc>
                  <a:txBody>
                    <a:bodyPr/>
                    <a:lstStyle/>
                    <a:p>
                      <a:pPr algn="ctr">
                        <a:lnSpc>
                          <a:spcPct val="150000"/>
                        </a:lnSpc>
                        <a:spcAft>
                          <a:spcPts val="0"/>
                        </a:spcAft>
                      </a:pPr>
                      <a:r>
                        <a:rPr lang="hr-HR" sz="800" dirty="0">
                          <a:effectLst/>
                        </a:rPr>
                        <a:t>2.63</a:t>
                      </a:r>
                      <a:endParaRPr lang="hr-H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lnSpc>
                          <a:spcPct val="150000"/>
                        </a:lnSpc>
                        <a:spcAft>
                          <a:spcPts val="0"/>
                        </a:spcAft>
                      </a:pPr>
                      <a:r>
                        <a:rPr lang="hr-HR" sz="800">
                          <a:effectLst/>
                        </a:rPr>
                        <a:t>-0.77</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lnL w="12700" cap="flat" cmpd="sng" algn="ctr">
                      <a:solidFill>
                        <a:schemeClr val="tx1"/>
                      </a:solidFill>
                      <a:prstDash val="solid"/>
                      <a:round/>
                      <a:headEnd type="none" w="med" len="med"/>
                      <a:tailEnd type="none" w="med" len="med"/>
                    </a:lnL>
                    <a:solidFill>
                      <a:srgbClr val="FFC000"/>
                    </a:solidFill>
                  </a:tcPr>
                </a:tc>
                <a:tc>
                  <a:txBody>
                    <a:bodyPr/>
                    <a:lstStyle/>
                    <a:p>
                      <a:pPr algn="ctr">
                        <a:lnSpc>
                          <a:spcPct val="150000"/>
                        </a:lnSpc>
                        <a:spcAft>
                          <a:spcPts val="0"/>
                        </a:spcAft>
                      </a:pPr>
                      <a:r>
                        <a:rPr lang="hr-HR" sz="800">
                          <a:effectLst/>
                        </a:rPr>
                        <a:t>1.27</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solidFill>
                      <a:srgbClr val="FFC000"/>
                    </a:solidFill>
                  </a:tcPr>
                </a:tc>
                <a:tc>
                  <a:txBody>
                    <a:bodyPr/>
                    <a:lstStyle/>
                    <a:p>
                      <a:pPr algn="ctr">
                        <a:lnSpc>
                          <a:spcPct val="150000"/>
                        </a:lnSpc>
                        <a:spcAft>
                          <a:spcPts val="0"/>
                        </a:spcAft>
                      </a:pPr>
                      <a:r>
                        <a:rPr lang="hr-HR" sz="800" dirty="0">
                          <a:effectLst/>
                        </a:rPr>
                        <a:t>648.27</a:t>
                      </a:r>
                      <a:endParaRPr lang="hr-H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solidFill>
                      <a:srgbClr val="FFC000"/>
                    </a:solidFill>
                  </a:tcPr>
                </a:tc>
                <a:tc>
                  <a:txBody>
                    <a:bodyPr/>
                    <a:lstStyle/>
                    <a:p>
                      <a:pPr algn="ctr">
                        <a:lnSpc>
                          <a:spcPct val="150000"/>
                        </a:lnSpc>
                        <a:spcAft>
                          <a:spcPts val="0"/>
                        </a:spcAft>
                      </a:pPr>
                      <a:r>
                        <a:rPr lang="hr-HR" sz="800" dirty="0">
                          <a:effectLst/>
                        </a:rPr>
                        <a:t>24.57</a:t>
                      </a:r>
                      <a:endParaRPr lang="hr-H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lnB w="12700" cap="flat" cmpd="sng" algn="ctr">
                      <a:solidFill>
                        <a:schemeClr val="tx1"/>
                      </a:solidFill>
                      <a:prstDash val="solid"/>
                      <a:round/>
                      <a:headEnd type="none" w="med" len="med"/>
                      <a:tailEnd type="none" w="med" len="med"/>
                    </a:lnB>
                    <a:solidFill>
                      <a:srgbClr val="FFC000"/>
                    </a:solidFill>
                  </a:tcPr>
                </a:tc>
              </a:tr>
              <a:tr h="196860">
                <a:tc>
                  <a:txBody>
                    <a:bodyPr/>
                    <a:lstStyle/>
                    <a:p>
                      <a:pPr algn="ctr">
                        <a:lnSpc>
                          <a:spcPct val="150000"/>
                        </a:lnSpc>
                        <a:spcAft>
                          <a:spcPts val="0"/>
                        </a:spcAft>
                      </a:pPr>
                      <a:r>
                        <a:rPr lang="hr-HR" sz="900" dirty="0">
                          <a:solidFill>
                            <a:schemeClr val="tx1"/>
                          </a:solidFill>
                          <a:effectLst/>
                        </a:rPr>
                        <a:t>20.</a:t>
                      </a:r>
                      <a:endParaRPr lang="hr-HR" sz="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solidFill>
                      <a:srgbClr val="FFC000"/>
                    </a:solidFill>
                  </a:tcPr>
                </a:tc>
                <a:tc>
                  <a:txBody>
                    <a:bodyPr/>
                    <a:lstStyle/>
                    <a:p>
                      <a:pPr algn="ctr">
                        <a:lnSpc>
                          <a:spcPct val="150000"/>
                        </a:lnSpc>
                        <a:spcAft>
                          <a:spcPts val="0"/>
                        </a:spcAft>
                      </a:pPr>
                      <a:r>
                        <a:rPr lang="hr-HR" sz="800" dirty="0">
                          <a:effectLst/>
                        </a:rPr>
                        <a:t>25.11</a:t>
                      </a:r>
                      <a:endParaRPr lang="hr-H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solidFill>
                      <a:srgbClr val="FFC000"/>
                    </a:solidFill>
                  </a:tcPr>
                </a:tc>
                <a:tc>
                  <a:txBody>
                    <a:bodyPr/>
                    <a:lstStyle/>
                    <a:p>
                      <a:pPr algn="ctr">
                        <a:lnSpc>
                          <a:spcPct val="150000"/>
                        </a:lnSpc>
                        <a:spcAft>
                          <a:spcPts val="0"/>
                        </a:spcAft>
                      </a:pPr>
                      <a:r>
                        <a:rPr lang="hr-HR" sz="800" dirty="0">
                          <a:effectLst/>
                        </a:rPr>
                        <a:t>31.34</a:t>
                      </a:r>
                      <a:endParaRPr lang="hr-H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solidFill>
                      <a:srgbClr val="FFC000"/>
                    </a:solidFill>
                  </a:tcPr>
                </a:tc>
                <a:tc>
                  <a:txBody>
                    <a:bodyPr/>
                    <a:lstStyle/>
                    <a:p>
                      <a:pPr algn="ctr">
                        <a:lnSpc>
                          <a:spcPct val="150000"/>
                        </a:lnSpc>
                        <a:spcAft>
                          <a:spcPts val="0"/>
                        </a:spcAft>
                      </a:pPr>
                      <a:r>
                        <a:rPr lang="hr-HR" sz="800">
                          <a:effectLst/>
                        </a:rPr>
                        <a:t>30.78</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solidFill>
                      <a:srgbClr val="FFC000"/>
                    </a:solidFill>
                  </a:tcPr>
                </a:tc>
                <a:tc>
                  <a:txBody>
                    <a:bodyPr/>
                    <a:lstStyle/>
                    <a:p>
                      <a:pPr algn="ctr">
                        <a:lnSpc>
                          <a:spcPct val="150000"/>
                        </a:lnSpc>
                        <a:spcAft>
                          <a:spcPts val="0"/>
                        </a:spcAft>
                      </a:pPr>
                      <a:r>
                        <a:rPr lang="hr-HR" sz="800" dirty="0">
                          <a:effectLst/>
                        </a:rPr>
                        <a:t>23.26</a:t>
                      </a:r>
                      <a:endParaRPr lang="hr-H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lnR w="12700" cap="flat" cmpd="sng" algn="ctr">
                      <a:solidFill>
                        <a:schemeClr val="tx1"/>
                      </a:solidFill>
                      <a:prstDash val="solid"/>
                      <a:round/>
                      <a:headEnd type="none" w="med" len="med"/>
                      <a:tailEnd type="none" w="med" len="med"/>
                    </a:lnR>
                    <a:solidFill>
                      <a:srgbClr val="FFC000"/>
                    </a:solidFill>
                  </a:tcPr>
                </a:tc>
                <a:tc>
                  <a:txBody>
                    <a:bodyPr/>
                    <a:lstStyle/>
                    <a:p>
                      <a:pPr algn="ctr">
                        <a:lnSpc>
                          <a:spcPct val="150000"/>
                        </a:lnSpc>
                        <a:spcAft>
                          <a:spcPts val="0"/>
                        </a:spcAft>
                      </a:pPr>
                      <a:r>
                        <a:rPr lang="hr-HR" sz="800" dirty="0">
                          <a:effectLst/>
                        </a:rPr>
                        <a:t>4.11</a:t>
                      </a:r>
                      <a:endParaRPr lang="hr-H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lnSpc>
                          <a:spcPct val="150000"/>
                        </a:lnSpc>
                        <a:spcAft>
                          <a:spcPts val="0"/>
                        </a:spcAft>
                      </a:pPr>
                      <a:r>
                        <a:rPr lang="hr-HR" sz="800" dirty="0">
                          <a:effectLst/>
                        </a:rPr>
                        <a:t>1.64</a:t>
                      </a:r>
                      <a:endParaRPr lang="hr-H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FFC000"/>
                    </a:solidFill>
                  </a:tcPr>
                </a:tc>
                <a:tc>
                  <a:txBody>
                    <a:bodyPr/>
                    <a:lstStyle/>
                    <a:p>
                      <a:pPr algn="ctr">
                        <a:lnSpc>
                          <a:spcPct val="150000"/>
                        </a:lnSpc>
                        <a:spcAft>
                          <a:spcPts val="0"/>
                        </a:spcAft>
                      </a:pPr>
                      <a:r>
                        <a:rPr lang="hr-HR" sz="800" dirty="0">
                          <a:effectLst/>
                        </a:rPr>
                        <a:t>1.08</a:t>
                      </a:r>
                      <a:endParaRPr lang="hr-H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solidFill>
                      <a:srgbClr val="FFC000"/>
                    </a:solidFill>
                  </a:tcPr>
                </a:tc>
                <a:tc>
                  <a:txBody>
                    <a:bodyPr/>
                    <a:lstStyle/>
                    <a:p>
                      <a:pPr algn="ctr">
                        <a:lnSpc>
                          <a:spcPct val="150000"/>
                        </a:lnSpc>
                        <a:spcAft>
                          <a:spcPts val="0"/>
                        </a:spcAft>
                      </a:pPr>
                      <a:r>
                        <a:rPr lang="hr-HR" sz="800">
                          <a:effectLst/>
                        </a:rPr>
                        <a:t>2.26</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lnB w="12700" cap="flat" cmpd="sng" algn="ctr">
                      <a:solidFill>
                        <a:schemeClr val="tx1"/>
                      </a:solidFill>
                      <a:prstDash val="solid"/>
                      <a:round/>
                      <a:headEnd type="none" w="med" len="med"/>
                      <a:tailEnd type="none" w="med" len="med"/>
                    </a:lnB>
                    <a:solidFill>
                      <a:srgbClr val="FFC000"/>
                    </a:solidFill>
                  </a:tcPr>
                </a:tc>
                <a:tc>
                  <a:txBody>
                    <a:bodyPr/>
                    <a:lstStyle/>
                    <a:p>
                      <a:pPr algn="ctr">
                        <a:lnSpc>
                          <a:spcPct val="150000"/>
                        </a:lnSpc>
                        <a:spcAft>
                          <a:spcPts val="0"/>
                        </a:spcAft>
                      </a:pPr>
                      <a:r>
                        <a:rPr lang="hr-HR" sz="800" dirty="0">
                          <a:effectLst/>
                        </a:rPr>
                        <a:t>684.55</a:t>
                      </a:r>
                      <a:endParaRPr lang="hr-H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lnR w="12700" cap="flat" cmpd="sng" algn="ctr">
                      <a:solidFill>
                        <a:schemeClr val="tx1"/>
                      </a:solidFill>
                      <a:prstDash val="solid"/>
                      <a:round/>
                      <a:headEnd type="none" w="med" len="med"/>
                      <a:tailEnd type="none" w="med" len="med"/>
                    </a:lnR>
                    <a:solidFill>
                      <a:srgbClr val="FFC000"/>
                    </a:solidFill>
                  </a:tcPr>
                </a:tc>
                <a:tc>
                  <a:txBody>
                    <a:bodyPr/>
                    <a:lstStyle/>
                    <a:p>
                      <a:pPr algn="ctr">
                        <a:lnSpc>
                          <a:spcPct val="150000"/>
                        </a:lnSpc>
                        <a:spcAft>
                          <a:spcPts val="0"/>
                        </a:spcAft>
                      </a:pPr>
                      <a:r>
                        <a:rPr lang="hr-HR" sz="800" dirty="0">
                          <a:effectLst/>
                        </a:rPr>
                        <a:t>60.85</a:t>
                      </a:r>
                      <a:endParaRPr lang="hr-H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r>
              <a:tr h="196860">
                <a:tc>
                  <a:txBody>
                    <a:bodyPr/>
                    <a:lstStyle/>
                    <a:p>
                      <a:pPr algn="ctr">
                        <a:lnSpc>
                          <a:spcPct val="150000"/>
                        </a:lnSpc>
                        <a:spcAft>
                          <a:spcPts val="0"/>
                        </a:spcAft>
                      </a:pPr>
                      <a:r>
                        <a:rPr lang="hr-HR" sz="900" dirty="0">
                          <a:solidFill>
                            <a:schemeClr val="tx1"/>
                          </a:solidFill>
                          <a:effectLst/>
                        </a:rPr>
                        <a:t>21.</a:t>
                      </a:r>
                      <a:endParaRPr lang="hr-HR" sz="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solidFill>
                      <a:srgbClr val="FFC000"/>
                    </a:solidFill>
                  </a:tcPr>
                </a:tc>
                <a:tc>
                  <a:txBody>
                    <a:bodyPr/>
                    <a:lstStyle/>
                    <a:p>
                      <a:pPr algn="ctr">
                        <a:lnSpc>
                          <a:spcPct val="150000"/>
                        </a:lnSpc>
                        <a:spcAft>
                          <a:spcPts val="0"/>
                        </a:spcAft>
                      </a:pPr>
                      <a:r>
                        <a:rPr lang="hr-HR" sz="800" dirty="0">
                          <a:effectLst/>
                        </a:rPr>
                        <a:t>19.08</a:t>
                      </a:r>
                      <a:endParaRPr lang="hr-H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solidFill>
                      <a:srgbClr val="FFC000"/>
                    </a:solidFill>
                  </a:tcPr>
                </a:tc>
                <a:tc>
                  <a:txBody>
                    <a:bodyPr/>
                    <a:lstStyle/>
                    <a:p>
                      <a:pPr algn="ctr">
                        <a:lnSpc>
                          <a:spcPct val="150000"/>
                        </a:lnSpc>
                        <a:spcAft>
                          <a:spcPts val="0"/>
                        </a:spcAft>
                      </a:pPr>
                      <a:r>
                        <a:rPr lang="hr-HR" sz="800">
                          <a:effectLst/>
                        </a:rPr>
                        <a:t>29.68</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solidFill>
                      <a:srgbClr val="FFC000"/>
                    </a:solidFill>
                  </a:tcPr>
                </a:tc>
                <a:tc>
                  <a:txBody>
                    <a:bodyPr/>
                    <a:lstStyle/>
                    <a:p>
                      <a:pPr algn="ctr">
                        <a:lnSpc>
                          <a:spcPct val="150000"/>
                        </a:lnSpc>
                        <a:spcAft>
                          <a:spcPts val="0"/>
                        </a:spcAft>
                      </a:pPr>
                      <a:r>
                        <a:rPr lang="hr-HR" sz="800">
                          <a:effectLst/>
                        </a:rPr>
                        <a:t>28.44</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solidFill>
                      <a:srgbClr val="FFC000"/>
                    </a:solidFill>
                  </a:tcPr>
                </a:tc>
                <a:tc>
                  <a:txBody>
                    <a:bodyPr/>
                    <a:lstStyle/>
                    <a:p>
                      <a:pPr algn="ctr">
                        <a:lnSpc>
                          <a:spcPct val="150000"/>
                        </a:lnSpc>
                        <a:spcAft>
                          <a:spcPts val="0"/>
                        </a:spcAft>
                      </a:pPr>
                      <a:r>
                        <a:rPr lang="hr-HR" sz="800">
                          <a:effectLst/>
                        </a:rPr>
                        <a:t>23.31</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solidFill>
                      <a:srgbClr val="FFC000"/>
                    </a:solidFill>
                  </a:tcPr>
                </a:tc>
                <a:tc>
                  <a:txBody>
                    <a:bodyPr/>
                    <a:lstStyle/>
                    <a:p>
                      <a:pPr algn="ctr">
                        <a:lnSpc>
                          <a:spcPct val="150000"/>
                        </a:lnSpc>
                        <a:spcAft>
                          <a:spcPts val="0"/>
                        </a:spcAft>
                      </a:pPr>
                      <a:r>
                        <a:rPr lang="hr-HR" sz="800">
                          <a:effectLst/>
                        </a:rPr>
                        <a:t>-1.92</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lnT w="12700" cap="flat" cmpd="sng" algn="ctr">
                      <a:solidFill>
                        <a:schemeClr val="tx1"/>
                      </a:solidFill>
                      <a:prstDash val="solid"/>
                      <a:round/>
                      <a:headEnd type="none" w="med" len="med"/>
                      <a:tailEnd type="none" w="med" len="med"/>
                    </a:lnT>
                    <a:solidFill>
                      <a:srgbClr val="FFC000"/>
                    </a:solidFill>
                  </a:tcPr>
                </a:tc>
                <a:tc>
                  <a:txBody>
                    <a:bodyPr/>
                    <a:lstStyle/>
                    <a:p>
                      <a:pPr algn="ctr">
                        <a:lnSpc>
                          <a:spcPct val="150000"/>
                        </a:lnSpc>
                        <a:spcAft>
                          <a:spcPts val="0"/>
                        </a:spcAft>
                      </a:pPr>
                      <a:r>
                        <a:rPr lang="hr-HR" sz="800">
                          <a:effectLst/>
                        </a:rPr>
                        <a:t>-0.02</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solidFill>
                      <a:srgbClr val="FFC000"/>
                    </a:solidFill>
                  </a:tcPr>
                </a:tc>
                <a:tc>
                  <a:txBody>
                    <a:bodyPr/>
                    <a:lstStyle/>
                    <a:p>
                      <a:pPr algn="ctr">
                        <a:lnSpc>
                          <a:spcPct val="150000"/>
                        </a:lnSpc>
                        <a:spcAft>
                          <a:spcPts val="0"/>
                        </a:spcAft>
                      </a:pPr>
                      <a:r>
                        <a:rPr lang="hr-HR" sz="800">
                          <a:effectLst/>
                        </a:rPr>
                        <a:t>-1.26</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lnR w="12700" cap="flat" cmpd="sng" algn="ctr">
                      <a:solidFill>
                        <a:schemeClr val="tx1"/>
                      </a:solidFill>
                      <a:prstDash val="solid"/>
                      <a:round/>
                      <a:headEnd type="none" w="med" len="med"/>
                      <a:tailEnd type="none" w="med" len="med"/>
                    </a:lnR>
                    <a:solidFill>
                      <a:srgbClr val="FFC000"/>
                    </a:solidFill>
                  </a:tcPr>
                </a:tc>
                <a:tc>
                  <a:txBody>
                    <a:bodyPr/>
                    <a:lstStyle/>
                    <a:p>
                      <a:pPr algn="ctr">
                        <a:lnSpc>
                          <a:spcPct val="150000"/>
                        </a:lnSpc>
                        <a:spcAft>
                          <a:spcPts val="0"/>
                        </a:spcAft>
                      </a:pPr>
                      <a:r>
                        <a:rPr lang="hr-HR" sz="800" dirty="0">
                          <a:effectLst/>
                        </a:rPr>
                        <a:t>2.31</a:t>
                      </a:r>
                      <a:endParaRPr lang="hr-H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lnSpc>
                          <a:spcPct val="150000"/>
                        </a:lnSpc>
                        <a:spcAft>
                          <a:spcPts val="0"/>
                        </a:spcAft>
                      </a:pPr>
                      <a:r>
                        <a:rPr lang="hr-HR" sz="800" dirty="0">
                          <a:effectLst/>
                        </a:rPr>
                        <a:t>565.31</a:t>
                      </a:r>
                      <a:endParaRPr lang="hr-H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lnL w="12700" cap="flat" cmpd="sng" algn="ctr">
                      <a:solidFill>
                        <a:schemeClr val="tx1"/>
                      </a:solidFill>
                      <a:prstDash val="solid"/>
                      <a:round/>
                      <a:headEnd type="none" w="med" len="med"/>
                      <a:tailEnd type="none" w="med" len="med"/>
                    </a:lnL>
                    <a:solidFill>
                      <a:srgbClr val="FFC000"/>
                    </a:solidFill>
                  </a:tcPr>
                </a:tc>
                <a:tc>
                  <a:txBody>
                    <a:bodyPr/>
                    <a:lstStyle/>
                    <a:p>
                      <a:pPr algn="ctr">
                        <a:lnSpc>
                          <a:spcPct val="150000"/>
                        </a:lnSpc>
                        <a:spcAft>
                          <a:spcPts val="0"/>
                        </a:spcAft>
                      </a:pPr>
                      <a:r>
                        <a:rPr lang="hr-HR" sz="800" dirty="0">
                          <a:effectLst/>
                        </a:rPr>
                        <a:t>-58.39</a:t>
                      </a:r>
                      <a:endParaRPr lang="hr-H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lnT w="12700" cap="flat" cmpd="sng" algn="ctr">
                      <a:solidFill>
                        <a:schemeClr val="tx1"/>
                      </a:solidFill>
                      <a:prstDash val="solid"/>
                      <a:round/>
                      <a:headEnd type="none" w="med" len="med"/>
                      <a:tailEnd type="none" w="med" len="med"/>
                    </a:lnT>
                    <a:solidFill>
                      <a:srgbClr val="FFC000"/>
                    </a:solidFill>
                  </a:tcPr>
                </a:tc>
              </a:tr>
              <a:tr h="196860">
                <a:tc>
                  <a:txBody>
                    <a:bodyPr/>
                    <a:lstStyle/>
                    <a:p>
                      <a:pPr algn="ctr">
                        <a:lnSpc>
                          <a:spcPct val="150000"/>
                        </a:lnSpc>
                        <a:spcAft>
                          <a:spcPts val="0"/>
                        </a:spcAft>
                      </a:pPr>
                      <a:r>
                        <a:rPr lang="hr-HR" sz="900" dirty="0">
                          <a:effectLst/>
                        </a:rPr>
                        <a:t>∑</a:t>
                      </a:r>
                      <a:endParaRPr lang="hr-H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21.02</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29.78</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29.44</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22.05</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0.02</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0.08</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-0.26</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a:effectLst/>
                        </a:rPr>
                        <a:t>1.05</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0"/>
                        </a:spcAft>
                      </a:pPr>
                      <a:r>
                        <a:rPr lang="hr-HR" sz="800">
                          <a:effectLst/>
                        </a:rPr>
                        <a:t>617.95</a:t>
                      </a:r>
                      <a:endParaRPr lang="hr-HR" sz="80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800" dirty="0">
                          <a:effectLst/>
                        </a:rPr>
                        <a:t>-5.75</a:t>
                      </a:r>
                      <a:endParaRPr lang="hr-H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r>
            </a:tbl>
          </a:graphicData>
        </a:graphic>
      </p:graphicFrame>
      <p:sp>
        <p:nvSpPr>
          <p:cNvPr id="7" name="Rectangle 1"/>
          <p:cNvSpPr>
            <a:spLocks noChangeArrowheads="1"/>
          </p:cNvSpPr>
          <p:nvPr/>
        </p:nvSpPr>
        <p:spPr bwMode="auto">
          <a:xfrm>
            <a:off x="1912496" y="2061267"/>
            <a:ext cx="13237925" cy="496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hr-HR"/>
          </a:p>
        </p:txBody>
      </p:sp>
      <p:graphicFrame>
        <p:nvGraphicFramePr>
          <p:cNvPr id="8" name="Table 7"/>
          <p:cNvGraphicFramePr>
            <a:graphicFrameLocks noGrp="1"/>
          </p:cNvGraphicFramePr>
          <p:nvPr>
            <p:extLst>
              <p:ext uri="{D42A27DB-BD31-4B8C-83A1-F6EECF244321}">
                <p14:modId xmlns:p14="http://schemas.microsoft.com/office/powerpoint/2010/main" val="1652348974"/>
              </p:ext>
            </p:extLst>
          </p:nvPr>
        </p:nvGraphicFramePr>
        <p:xfrm>
          <a:off x="947057" y="6430282"/>
          <a:ext cx="7546286" cy="205740"/>
        </p:xfrm>
        <a:graphic>
          <a:graphicData uri="http://schemas.openxmlformats.org/drawingml/2006/table">
            <a:tbl>
              <a:tblPr firstRow="1" firstCol="1" bandRow="1">
                <a:tableStyleId>{5C22544A-7EE6-4342-B048-85BDC9FD1C3A}</a:tableStyleId>
              </a:tblPr>
              <a:tblGrid>
                <a:gridCol w="686026"/>
                <a:gridCol w="686026"/>
                <a:gridCol w="686026"/>
                <a:gridCol w="686026"/>
                <a:gridCol w="686026"/>
                <a:gridCol w="686026"/>
                <a:gridCol w="686026"/>
                <a:gridCol w="686026"/>
                <a:gridCol w="686026"/>
                <a:gridCol w="686026"/>
                <a:gridCol w="686026"/>
              </a:tblGrid>
              <a:tr h="196860">
                <a:tc>
                  <a:txBody>
                    <a:bodyPr/>
                    <a:lstStyle/>
                    <a:p>
                      <a:pPr algn="just">
                        <a:lnSpc>
                          <a:spcPct val="150000"/>
                        </a:lnSpc>
                        <a:spcAft>
                          <a:spcPts val="0"/>
                        </a:spcAft>
                      </a:pPr>
                      <a:r>
                        <a:rPr lang="hr-HR" sz="900" dirty="0">
                          <a:effectLst/>
                        </a:rPr>
                        <a:t> </a:t>
                      </a:r>
                      <a:endParaRPr lang="hr-H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900" dirty="0">
                          <a:effectLst/>
                        </a:rPr>
                        <a:t>|AB|</a:t>
                      </a:r>
                      <a:endParaRPr lang="hr-H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900" dirty="0">
                          <a:effectLst/>
                        </a:rPr>
                        <a:t>|AD|</a:t>
                      </a:r>
                      <a:endParaRPr lang="hr-H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900" dirty="0">
                          <a:effectLst/>
                        </a:rPr>
                        <a:t>|BC|</a:t>
                      </a:r>
                      <a:endParaRPr lang="hr-H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900" dirty="0">
                          <a:effectLst/>
                        </a:rPr>
                        <a:t>|CD|</a:t>
                      </a:r>
                      <a:endParaRPr lang="hr-H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900" dirty="0">
                          <a:effectLst/>
                        </a:rPr>
                        <a:t>∆|AB|</a:t>
                      </a:r>
                      <a:endParaRPr lang="hr-H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900" dirty="0">
                          <a:effectLst/>
                        </a:rPr>
                        <a:t>∆|AD|</a:t>
                      </a:r>
                      <a:endParaRPr lang="hr-H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900" dirty="0">
                          <a:effectLst/>
                        </a:rPr>
                        <a:t>∆|BC|</a:t>
                      </a:r>
                      <a:endParaRPr lang="hr-H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900" dirty="0">
                          <a:effectLst/>
                        </a:rPr>
                        <a:t>∆|CD|</a:t>
                      </a:r>
                      <a:endParaRPr lang="hr-H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900" dirty="0">
                          <a:effectLst/>
                        </a:rPr>
                        <a:t>P</a:t>
                      </a:r>
                      <a:endParaRPr lang="hr-H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c>
                  <a:txBody>
                    <a:bodyPr/>
                    <a:lstStyle/>
                    <a:p>
                      <a:pPr algn="ctr">
                        <a:lnSpc>
                          <a:spcPct val="150000"/>
                        </a:lnSpc>
                        <a:spcAft>
                          <a:spcPts val="0"/>
                        </a:spcAft>
                      </a:pPr>
                      <a:r>
                        <a:rPr lang="hr-HR" sz="900" dirty="0">
                          <a:effectLst/>
                        </a:rPr>
                        <a:t>∆P</a:t>
                      </a:r>
                      <a:endParaRPr lang="hr-H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214" marR="49214" marT="0" marB="0"/>
                </a:tc>
              </a:tr>
            </a:tbl>
          </a:graphicData>
        </a:graphic>
      </p:graphicFrame>
      <p:sp>
        <p:nvSpPr>
          <p:cNvPr id="9" name="TextBox 8"/>
          <p:cNvSpPr txBox="1"/>
          <p:nvPr/>
        </p:nvSpPr>
        <p:spPr>
          <a:xfrm>
            <a:off x="8487914" y="1414242"/>
            <a:ext cx="3279552" cy="646331"/>
          </a:xfrm>
          <a:prstGeom prst="rect">
            <a:avLst/>
          </a:prstGeom>
          <a:noFill/>
        </p:spPr>
        <p:txBody>
          <a:bodyPr wrap="none" rtlCol="0">
            <a:spAutoFit/>
          </a:bodyPr>
          <a:lstStyle/>
          <a:p>
            <a:r>
              <a:rPr lang="hr-HR" dirty="0" smtClean="0"/>
              <a:t>Narančastom označeni položaji s </a:t>
            </a:r>
          </a:p>
          <a:p>
            <a:r>
              <a:rPr lang="hr-HR" dirty="0" smtClean="0"/>
              <a:t>najvećim pogreškama</a:t>
            </a:r>
            <a:endParaRPr lang="hr-HR" dirty="0"/>
          </a:p>
        </p:txBody>
      </p:sp>
      <p:sp>
        <p:nvSpPr>
          <p:cNvPr id="11" name="TextBox 10"/>
          <p:cNvSpPr txBox="1"/>
          <p:nvPr/>
        </p:nvSpPr>
        <p:spPr>
          <a:xfrm>
            <a:off x="8487914" y="2338266"/>
            <a:ext cx="3374706" cy="369332"/>
          </a:xfrm>
          <a:prstGeom prst="rect">
            <a:avLst/>
          </a:prstGeom>
          <a:noFill/>
        </p:spPr>
        <p:txBody>
          <a:bodyPr wrap="none" rtlCol="0">
            <a:spAutoFit/>
          </a:bodyPr>
          <a:lstStyle/>
          <a:p>
            <a:r>
              <a:rPr lang="hr-HR" dirty="0" smtClean="0"/>
              <a:t>Najveća pogreška duljine: 4.11 cm</a:t>
            </a:r>
            <a:endParaRPr lang="hr-HR" dirty="0"/>
          </a:p>
        </p:txBody>
      </p:sp>
      <mc:AlternateContent xmlns:mc="http://schemas.openxmlformats.org/markup-compatibility/2006" xmlns:a14="http://schemas.microsoft.com/office/drawing/2010/main">
        <mc:Choice Requires="a14">
          <p:sp>
            <p:nvSpPr>
              <p:cNvPr id="12" name="TextBox 11"/>
              <p:cNvSpPr txBox="1"/>
              <p:nvPr/>
            </p:nvSpPr>
            <p:spPr>
              <a:xfrm>
                <a:off x="8487914" y="2557689"/>
                <a:ext cx="4781771" cy="417615"/>
              </a:xfrm>
              <a:prstGeom prst="rect">
                <a:avLst/>
              </a:prstGeom>
              <a:noFill/>
            </p:spPr>
            <p:txBody>
              <a:bodyPr wrap="square" rtlCol="0">
                <a:spAutoFit/>
              </a:bodyPr>
              <a:lstStyle/>
              <a:p>
                <a:r>
                  <a:rPr lang="hr-HR" dirty="0" smtClean="0"/>
                  <a:t>Najveća pogreška površine: 60.85 </a:t>
                </a:r>
                <a14:m>
                  <m:oMath xmlns:m="http://schemas.openxmlformats.org/officeDocument/2006/math">
                    <m:sSup>
                      <m:sSupPr>
                        <m:ctrlPr>
                          <a:rPr lang="hr-HR" i="1" dirty="0" smtClean="0">
                            <a:latin typeface="Cambria Math" panose="02040503050406030204" pitchFamily="18" charset="0"/>
                          </a:rPr>
                        </m:ctrlPr>
                      </m:sSupPr>
                      <m:e>
                        <m:r>
                          <m:rPr>
                            <m:nor/>
                          </m:rPr>
                          <a:rPr lang="hr-HR" b="0" i="0" dirty="0" smtClean="0">
                            <a:latin typeface="Cambria Math" panose="02040503050406030204" pitchFamily="18" charset="0"/>
                          </a:rPr>
                          <m:t>cm</m:t>
                        </m:r>
                      </m:e>
                      <m:sup>
                        <m:r>
                          <m:rPr>
                            <m:nor/>
                          </m:rPr>
                          <a:rPr lang="hr-HR" b="0" i="0" dirty="0" smtClean="0">
                            <a:latin typeface="Cambria Math" panose="02040503050406030204" pitchFamily="18" charset="0"/>
                          </a:rPr>
                          <m:t>2</m:t>
                        </m:r>
                      </m:sup>
                    </m:sSup>
                  </m:oMath>
                </a14:m>
                <a:endParaRPr lang="hr-HR" dirty="0"/>
              </a:p>
            </p:txBody>
          </p:sp>
        </mc:Choice>
        <mc:Fallback xmlns="">
          <p:sp>
            <p:nvSpPr>
              <p:cNvPr id="12" name="TextBox 11"/>
              <p:cNvSpPr txBox="1">
                <a:spLocks noRot="1" noChangeAspect="1" noMove="1" noResize="1" noEditPoints="1" noAdjustHandles="1" noChangeArrowheads="1" noChangeShapeType="1" noTextEdit="1"/>
              </p:cNvSpPr>
              <p:nvPr/>
            </p:nvSpPr>
            <p:spPr>
              <a:xfrm>
                <a:off x="8487914" y="2557689"/>
                <a:ext cx="4781771" cy="417615"/>
              </a:xfrm>
              <a:prstGeom prst="rect">
                <a:avLst/>
              </a:prstGeom>
              <a:blipFill rotWithShape="0">
                <a:blip r:embed="rId3"/>
                <a:stretch>
                  <a:fillRect l="-1019" b="-23529"/>
                </a:stretch>
              </a:blipFill>
            </p:spPr>
            <p:txBody>
              <a:bodyPr/>
              <a:lstStyle/>
              <a:p>
                <a:r>
                  <a:rPr lang="hr-HR">
                    <a:noFill/>
                  </a:rPr>
                  <a:t> </a:t>
                </a:r>
              </a:p>
            </p:txBody>
          </p:sp>
        </mc:Fallback>
      </mc:AlternateContent>
      <p:sp>
        <p:nvSpPr>
          <p:cNvPr id="13" name="TextBox 12"/>
          <p:cNvSpPr txBox="1"/>
          <p:nvPr/>
        </p:nvSpPr>
        <p:spPr>
          <a:xfrm>
            <a:off x="8487914" y="3471726"/>
            <a:ext cx="3126305" cy="646331"/>
          </a:xfrm>
          <a:prstGeom prst="rect">
            <a:avLst/>
          </a:prstGeom>
          <a:noFill/>
        </p:spPr>
        <p:txBody>
          <a:bodyPr wrap="none" rtlCol="0">
            <a:spAutoFit/>
          </a:bodyPr>
          <a:lstStyle/>
          <a:p>
            <a:r>
              <a:rPr lang="hr-HR" dirty="0" smtClean="0"/>
              <a:t>Položaji s najvećim pogreškama</a:t>
            </a:r>
          </a:p>
          <a:p>
            <a:r>
              <a:rPr lang="hr-HR" dirty="0" smtClean="0"/>
              <a:t>su relativno daleko od kamere</a:t>
            </a:r>
            <a:endParaRPr lang="hr-HR" dirty="0"/>
          </a:p>
        </p:txBody>
      </p:sp>
      <p:sp>
        <p:nvSpPr>
          <p:cNvPr id="14" name="TextBox 13"/>
          <p:cNvSpPr txBox="1"/>
          <p:nvPr/>
        </p:nvSpPr>
        <p:spPr>
          <a:xfrm>
            <a:off x="8487914" y="4291313"/>
            <a:ext cx="3724096" cy="646331"/>
          </a:xfrm>
          <a:prstGeom prst="rect">
            <a:avLst/>
          </a:prstGeom>
          <a:noFill/>
        </p:spPr>
        <p:txBody>
          <a:bodyPr wrap="none" rtlCol="0">
            <a:spAutoFit/>
          </a:bodyPr>
          <a:lstStyle/>
          <a:p>
            <a:r>
              <a:rPr lang="hr-HR" dirty="0" smtClean="0"/>
              <a:t>Položaji s minimalnim pogreškama</a:t>
            </a:r>
          </a:p>
          <a:p>
            <a:r>
              <a:rPr lang="hr-HR" dirty="0" smtClean="0"/>
              <a:t>su blizu kamere i kalibracijskog uzorka</a:t>
            </a:r>
            <a:endParaRPr lang="hr-HR" dirty="0"/>
          </a:p>
        </p:txBody>
      </p:sp>
    </p:spTree>
    <p:extLst>
      <p:ext uri="{BB962C8B-B14F-4D97-AF65-F5344CB8AC3E}">
        <p14:creationId xmlns:p14="http://schemas.microsoft.com/office/powerpoint/2010/main" val="27492586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48587"/>
            <a:ext cx="10515600" cy="765655"/>
          </a:xfrm>
          <a:solidFill>
            <a:schemeClr val="bg1"/>
          </a:solidFill>
        </p:spPr>
        <p:txBody>
          <a:bodyPr>
            <a:normAutofit/>
          </a:bodyPr>
          <a:lstStyle/>
          <a:p>
            <a:r>
              <a:rPr lang="hr-HR" sz="4000" b="1" u="sng" dirty="0" smtClean="0">
                <a:latin typeface="Arial" panose="020B0604020202020204" pitchFamily="34" charset="0"/>
                <a:cs typeface="Arial" panose="020B0604020202020204" pitchFamily="34" charset="0"/>
              </a:rPr>
              <a:t>Eksperimentalni rezultati i problemi</a:t>
            </a:r>
            <a:endParaRPr lang="hr-HR" sz="4000" b="1" u="sng"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2158" y="1984053"/>
            <a:ext cx="3640837" cy="378717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3255" y="1984053"/>
            <a:ext cx="3812762" cy="3787173"/>
          </a:xfrm>
          <a:prstGeom prst="rect">
            <a:avLst/>
          </a:prstGeom>
        </p:spPr>
      </p:pic>
    </p:spTree>
    <p:extLst>
      <p:ext uri="{BB962C8B-B14F-4D97-AF65-F5344CB8AC3E}">
        <p14:creationId xmlns:p14="http://schemas.microsoft.com/office/powerpoint/2010/main" val="41568931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82609" y="2892056"/>
            <a:ext cx="1373372" cy="765655"/>
          </a:xfrm>
          <a:solidFill>
            <a:schemeClr val="bg1"/>
          </a:solidFill>
        </p:spPr>
        <p:txBody>
          <a:bodyPr>
            <a:normAutofit/>
          </a:bodyPr>
          <a:lstStyle/>
          <a:p>
            <a:r>
              <a:rPr lang="hr-HR" sz="4000" b="1" u="sng" dirty="0" smtClean="0">
                <a:latin typeface="Arial" panose="020B0604020202020204" pitchFamily="34" charset="0"/>
                <a:cs typeface="Arial" panose="020B0604020202020204" pitchFamily="34" charset="0"/>
              </a:rPr>
              <a:t>Kraj</a:t>
            </a:r>
            <a:endParaRPr lang="hr-HR" sz="4000" b="1" u="sn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88645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r-HR" b="1" u="sng" dirty="0" smtClean="0">
                <a:latin typeface="Arial" panose="020B0604020202020204" pitchFamily="34" charset="0"/>
                <a:cs typeface="Arial" panose="020B0604020202020204" pitchFamily="34" charset="0"/>
              </a:rPr>
              <a:t>Uvod</a:t>
            </a:r>
            <a:endParaRPr lang="hr-HR" b="1" u="sng" dirty="0">
              <a:latin typeface="Arial" panose="020B0604020202020204" pitchFamily="34" charset="0"/>
              <a:cs typeface="Arial" panose="020B0604020202020204" pitchFamily="34" charset="0"/>
            </a:endParaRPr>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80223" y="2416713"/>
            <a:ext cx="9588793" cy="3754013"/>
          </a:xfrm>
        </p:spPr>
      </p:pic>
      <p:sp>
        <p:nvSpPr>
          <p:cNvPr id="13" name="TextBox 12"/>
          <p:cNvSpPr txBox="1"/>
          <p:nvPr/>
        </p:nvSpPr>
        <p:spPr>
          <a:xfrm>
            <a:off x="1490059" y="3137427"/>
            <a:ext cx="1826141" cy="369332"/>
          </a:xfrm>
          <a:prstGeom prst="rect">
            <a:avLst/>
          </a:prstGeom>
          <a:noFill/>
        </p:spPr>
        <p:txBody>
          <a:bodyPr wrap="none" rtlCol="0">
            <a:spAutoFit/>
          </a:bodyPr>
          <a:lstStyle/>
          <a:p>
            <a:r>
              <a:rPr lang="hr-HR" dirty="0" smtClean="0">
                <a:latin typeface="Arial" panose="020B0604020202020204" pitchFamily="34" charset="0"/>
                <a:cs typeface="Arial" panose="020B0604020202020204" pitchFamily="34" charset="0"/>
              </a:rPr>
              <a:t>Odabrana točka</a:t>
            </a:r>
            <a:endParaRPr lang="hr-HR" dirty="0">
              <a:latin typeface="Arial" panose="020B0604020202020204" pitchFamily="34" charset="0"/>
              <a:cs typeface="Arial" panose="020B0604020202020204" pitchFamily="34" charset="0"/>
            </a:endParaRPr>
          </a:p>
        </p:txBody>
      </p:sp>
      <p:sp>
        <p:nvSpPr>
          <p:cNvPr id="15" name="TextBox 14"/>
          <p:cNvSpPr txBox="1"/>
          <p:nvPr/>
        </p:nvSpPr>
        <p:spPr>
          <a:xfrm>
            <a:off x="3316200" y="921436"/>
            <a:ext cx="5421400" cy="2031325"/>
          </a:xfrm>
          <a:prstGeom prst="rect">
            <a:avLst/>
          </a:prstGeom>
          <a:noFill/>
        </p:spPr>
        <p:txBody>
          <a:bodyPr wrap="square" rtlCol="0">
            <a:spAutoFit/>
          </a:bodyPr>
          <a:lstStyle/>
          <a:p>
            <a:r>
              <a:rPr lang="hr-HR" dirty="0" smtClean="0">
                <a:latin typeface="Arial" panose="020B0604020202020204" pitchFamily="34" charset="0"/>
                <a:cs typeface="Arial" panose="020B0604020202020204" pitchFamily="34" charset="0"/>
              </a:rPr>
              <a:t>Problemi:</a:t>
            </a:r>
          </a:p>
          <a:p>
            <a:r>
              <a:rPr lang="hr-HR" dirty="0" smtClean="0">
                <a:latin typeface="Arial" panose="020B0604020202020204" pitchFamily="34" charset="0"/>
                <a:cs typeface="Arial" panose="020B0604020202020204" pitchFamily="34" charset="0"/>
              </a:rPr>
              <a:t>Nepoznata nam je visina na kojoj je kamera.</a:t>
            </a:r>
          </a:p>
          <a:p>
            <a:r>
              <a:rPr lang="hr-HR" dirty="0" smtClean="0">
                <a:latin typeface="Arial" panose="020B0604020202020204" pitchFamily="34" charset="0"/>
                <a:cs typeface="Arial" panose="020B0604020202020204" pitchFamily="34" charset="0"/>
              </a:rPr>
              <a:t>Nepoznate su nam ostale udaljenosti i kut.</a:t>
            </a:r>
          </a:p>
          <a:p>
            <a:r>
              <a:rPr lang="hr-HR" dirty="0" smtClean="0">
                <a:latin typeface="Arial" panose="020B0604020202020204" pitchFamily="34" charset="0"/>
                <a:cs typeface="Arial" panose="020B0604020202020204" pitchFamily="34" charset="0"/>
              </a:rPr>
              <a:t>Gdje se nalazi točka na slici?</a:t>
            </a:r>
          </a:p>
          <a:p>
            <a:r>
              <a:rPr lang="hr-HR" dirty="0" smtClean="0">
                <a:latin typeface="Arial" panose="020B0604020202020204" pitchFamily="34" charset="0"/>
                <a:cs typeface="Arial" panose="020B0604020202020204" pitchFamily="34" charset="0"/>
              </a:rPr>
              <a:t>Dobiva li se isti rezultat ako se koristi druga kamera?</a:t>
            </a:r>
          </a:p>
          <a:p>
            <a:endParaRPr lang="hr-H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04411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r-HR" b="1" u="sng" dirty="0" smtClean="0">
                <a:latin typeface="Arial" panose="020B0604020202020204" pitchFamily="34" charset="0"/>
                <a:cs typeface="Arial" panose="020B0604020202020204" pitchFamily="34" charset="0"/>
              </a:rPr>
              <a:t>Model stvaranja slike</a:t>
            </a:r>
            <a:endParaRPr lang="hr-HR" b="1" u="sng"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64051"/>
            <a:ext cx="12192000" cy="4567311"/>
          </a:xfrm>
          <a:prstGeom prst="rect">
            <a:avLst/>
          </a:prstGeom>
        </p:spPr>
      </p:pic>
    </p:spTree>
    <p:extLst>
      <p:ext uri="{BB962C8B-B14F-4D97-AF65-F5344CB8AC3E}">
        <p14:creationId xmlns:p14="http://schemas.microsoft.com/office/powerpoint/2010/main" val="30554998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r-HR" b="1" u="sng" dirty="0" smtClean="0">
                <a:latin typeface="Arial" panose="020B0604020202020204" pitchFamily="34" charset="0"/>
                <a:cs typeface="Arial" panose="020B0604020202020204" pitchFamily="34" charset="0"/>
              </a:rPr>
              <a:t>Model stvaranja slike</a:t>
            </a:r>
            <a:endParaRPr lang="hr-HR" b="1" u="sng"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0590" y="1690688"/>
            <a:ext cx="8430714" cy="4577255"/>
          </a:xfrm>
          <a:prstGeom prst="rect">
            <a:avLst/>
          </a:prstGeom>
        </p:spPr>
      </p:pic>
      <p:sp>
        <p:nvSpPr>
          <p:cNvPr id="4" name="TextBox 3"/>
          <p:cNvSpPr txBox="1"/>
          <p:nvPr/>
        </p:nvSpPr>
        <p:spPr>
          <a:xfrm>
            <a:off x="2897860" y="1372759"/>
            <a:ext cx="1556836" cy="369332"/>
          </a:xfrm>
          <a:prstGeom prst="rect">
            <a:avLst/>
          </a:prstGeom>
          <a:noFill/>
        </p:spPr>
        <p:txBody>
          <a:bodyPr wrap="none" rtlCol="0">
            <a:spAutoFit/>
          </a:bodyPr>
          <a:lstStyle/>
          <a:p>
            <a:r>
              <a:rPr lang="hr-HR" dirty="0" smtClean="0">
                <a:latin typeface="Arial" panose="020B0604020202020204" pitchFamily="34" charset="0"/>
                <a:cs typeface="Arial" panose="020B0604020202020204" pitchFamily="34" charset="0"/>
              </a:rPr>
              <a:t>Ravnina slike</a:t>
            </a:r>
            <a:endParaRPr lang="hr-HR" dirty="0">
              <a:latin typeface="Arial" panose="020B0604020202020204" pitchFamily="34" charset="0"/>
              <a:cs typeface="Arial" panose="020B0604020202020204" pitchFamily="34" charset="0"/>
            </a:endParaRPr>
          </a:p>
        </p:txBody>
      </p:sp>
      <p:sp>
        <p:nvSpPr>
          <p:cNvPr id="5" name="TextBox 4"/>
          <p:cNvSpPr txBox="1"/>
          <p:nvPr/>
        </p:nvSpPr>
        <p:spPr>
          <a:xfrm>
            <a:off x="4925891" y="1595931"/>
            <a:ext cx="684803" cy="369332"/>
          </a:xfrm>
          <a:prstGeom prst="rect">
            <a:avLst/>
          </a:prstGeom>
          <a:noFill/>
        </p:spPr>
        <p:txBody>
          <a:bodyPr wrap="none" rtlCol="0">
            <a:spAutoFit/>
          </a:bodyPr>
          <a:lstStyle/>
          <a:p>
            <a:r>
              <a:rPr lang="hr-HR" dirty="0" smtClean="0">
                <a:latin typeface="Arial" panose="020B0604020202020204" pitchFamily="34" charset="0"/>
                <a:cs typeface="Arial" panose="020B0604020202020204" pitchFamily="34" charset="0"/>
              </a:rPr>
              <a:t>Leća</a:t>
            </a:r>
            <a:endParaRPr lang="hr-HR" dirty="0">
              <a:latin typeface="Arial" panose="020B0604020202020204" pitchFamily="34" charset="0"/>
              <a:cs typeface="Arial" panose="020B0604020202020204" pitchFamily="34" charset="0"/>
            </a:endParaRPr>
          </a:p>
        </p:txBody>
      </p:sp>
      <p:sp>
        <p:nvSpPr>
          <p:cNvPr id="7" name="TextBox 6"/>
          <p:cNvSpPr txBox="1"/>
          <p:nvPr/>
        </p:nvSpPr>
        <p:spPr>
          <a:xfrm>
            <a:off x="8119203" y="1285770"/>
            <a:ext cx="1838965" cy="369332"/>
          </a:xfrm>
          <a:prstGeom prst="rect">
            <a:avLst/>
          </a:prstGeom>
          <a:noFill/>
        </p:spPr>
        <p:txBody>
          <a:bodyPr wrap="none" rtlCol="0">
            <a:spAutoFit/>
          </a:bodyPr>
          <a:lstStyle/>
          <a:p>
            <a:r>
              <a:rPr lang="hr-HR" dirty="0" smtClean="0">
                <a:latin typeface="Arial" panose="020B0604020202020204" pitchFamily="34" charset="0"/>
                <a:cs typeface="Arial" panose="020B0604020202020204" pitchFamily="34" charset="0"/>
              </a:rPr>
              <a:t>Ravnina objekta</a:t>
            </a:r>
            <a:endParaRPr lang="hr-HR" dirty="0">
              <a:latin typeface="Arial" panose="020B0604020202020204" pitchFamily="34" charset="0"/>
              <a:cs typeface="Arial" panose="020B0604020202020204" pitchFamily="34" charset="0"/>
            </a:endParaRPr>
          </a:p>
        </p:txBody>
      </p:sp>
      <p:sp>
        <p:nvSpPr>
          <p:cNvPr id="8" name="TextBox 7"/>
          <p:cNvSpPr txBox="1"/>
          <p:nvPr/>
        </p:nvSpPr>
        <p:spPr>
          <a:xfrm>
            <a:off x="7052403" y="3487915"/>
            <a:ext cx="1595309" cy="369332"/>
          </a:xfrm>
          <a:prstGeom prst="rect">
            <a:avLst/>
          </a:prstGeom>
          <a:noFill/>
        </p:spPr>
        <p:txBody>
          <a:bodyPr wrap="none" rtlCol="0">
            <a:spAutoFit/>
          </a:bodyPr>
          <a:lstStyle/>
          <a:p>
            <a:r>
              <a:rPr lang="hr-HR" dirty="0" smtClean="0">
                <a:latin typeface="Arial" panose="020B0604020202020204" pitchFamily="34" charset="0"/>
                <a:cs typeface="Arial" panose="020B0604020202020204" pitchFamily="34" charset="0"/>
              </a:rPr>
              <a:t>Optička zraka</a:t>
            </a:r>
            <a:endParaRPr lang="hr-H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932099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r-HR" b="1" u="sng" dirty="0" smtClean="0">
                <a:latin typeface="Arial" panose="020B0604020202020204" pitchFamily="34" charset="0"/>
                <a:cs typeface="Arial" panose="020B0604020202020204" pitchFamily="34" charset="0"/>
              </a:rPr>
              <a:t>Model stvaranja slike</a:t>
            </a:r>
            <a:endParaRPr lang="hr-HR" b="1" u="sng" dirty="0">
              <a:latin typeface="Arial" panose="020B0604020202020204" pitchFamily="34" charset="0"/>
              <a:cs typeface="Arial" panose="020B0604020202020204" pitchFamily="34" charset="0"/>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531199"/>
            <a:ext cx="6034636" cy="3523534"/>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2169" y="1711845"/>
            <a:ext cx="4608693" cy="2673041"/>
          </a:xfrm>
          <a:prstGeom prst="rect">
            <a:avLst/>
          </a:prstGeom>
        </p:spPr>
      </p:pic>
      <mc:AlternateContent xmlns:mc="http://schemas.openxmlformats.org/markup-compatibility/2006" xmlns:a14="http://schemas.microsoft.com/office/drawing/2010/main">
        <mc:Choice Requires="a14">
          <p:sp>
            <p:nvSpPr>
              <p:cNvPr id="17" name="Rectangle 16"/>
              <p:cNvSpPr/>
              <p:nvPr/>
            </p:nvSpPr>
            <p:spPr>
              <a:xfrm>
                <a:off x="838200" y="5269183"/>
                <a:ext cx="5738505" cy="698076"/>
              </a:xfrm>
              <a:prstGeom prst="rect">
                <a:avLst/>
              </a:prstGeom>
            </p:spPr>
            <p:txBody>
              <a:bodyPr wrap="square">
                <a:spAutoFit/>
              </a:bodyPr>
              <a:lstStyle/>
              <a:p>
                <a14:m>
                  <m:oMath xmlns:m="http://schemas.openxmlformats.org/officeDocument/2006/math">
                    <m:sSup>
                      <m:sSupPr>
                        <m:ctrlPr>
                          <a:rPr lang="hr-HR" sz="3600" i="1" smtClean="0">
                            <a:latin typeface="Cambria Math" panose="02040503050406030204" pitchFamily="18" charset="0"/>
                          </a:rPr>
                        </m:ctrlPr>
                      </m:sSupPr>
                      <m:e>
                        <m:r>
                          <m:rPr>
                            <m:nor/>
                          </m:rPr>
                          <a:rPr lang="hr-HR" sz="3600" dirty="0">
                            <a:latin typeface="Cambria Math" panose="02040503050406030204" pitchFamily="18" charset="0"/>
                          </a:rPr>
                          <m:t>(</m:t>
                        </m:r>
                        <m:r>
                          <m:rPr>
                            <m:nor/>
                          </m:rPr>
                          <a:rPr lang="hr-HR" sz="3600" dirty="0">
                            <a:latin typeface="Cambria Math" panose="02040503050406030204" pitchFamily="18" charset="0"/>
                          </a:rPr>
                          <m:t>𝑋</m:t>
                        </m:r>
                        <m:r>
                          <m:rPr>
                            <m:nor/>
                          </m:rPr>
                          <a:rPr lang="hr-HR" sz="3600" dirty="0">
                            <a:latin typeface="Cambria Math" panose="02040503050406030204" pitchFamily="18" charset="0"/>
                          </a:rPr>
                          <m:t>, </m:t>
                        </m:r>
                        <m:r>
                          <m:rPr>
                            <m:nor/>
                          </m:rPr>
                          <a:rPr lang="hr-HR" sz="3600" dirty="0">
                            <a:latin typeface="Cambria Math" panose="02040503050406030204" pitchFamily="18" charset="0"/>
                          </a:rPr>
                          <m:t>𝑌</m:t>
                        </m:r>
                        <m:r>
                          <m:rPr>
                            <m:nor/>
                          </m:rPr>
                          <a:rPr lang="hr-HR" sz="3600" dirty="0">
                            <a:latin typeface="Cambria Math" panose="02040503050406030204" pitchFamily="18" charset="0"/>
                          </a:rPr>
                          <m:t>, </m:t>
                        </m:r>
                        <m:r>
                          <m:rPr>
                            <m:nor/>
                          </m:rPr>
                          <a:rPr lang="hr-HR" sz="3600" dirty="0">
                            <a:latin typeface="Cambria Math" panose="02040503050406030204" pitchFamily="18" charset="0"/>
                          </a:rPr>
                          <m:t>𝑍</m:t>
                        </m:r>
                        <m:r>
                          <m:rPr>
                            <m:nor/>
                          </m:rPr>
                          <a:rPr lang="hr-HR" sz="3600" dirty="0">
                            <a:latin typeface="Cambria Math" panose="02040503050406030204" pitchFamily="18" charset="0"/>
                          </a:rPr>
                          <m:t>)</m:t>
                        </m:r>
                      </m:e>
                      <m:sup>
                        <m:r>
                          <a:rPr lang="hr-HR" sz="3600" b="0" i="1" smtClean="0">
                            <a:latin typeface="Cambria Math" panose="02040503050406030204" pitchFamily="18" charset="0"/>
                          </a:rPr>
                          <m:t>𝑇</m:t>
                        </m:r>
                      </m:sup>
                    </m:sSup>
                  </m:oMath>
                </a14:m>
                <a:r>
                  <a:rPr lang="hr-HR" sz="3200" dirty="0" smtClean="0">
                    <a:latin typeface="Cambria Math" panose="02040503050406030204" pitchFamily="18" charset="0"/>
                  </a:rPr>
                  <a:t>↦ </a:t>
                </a:r>
                <a14:m>
                  <m:oMath xmlns:m="http://schemas.openxmlformats.org/officeDocument/2006/math">
                    <m:sSup>
                      <m:sSupPr>
                        <m:ctrlPr>
                          <a:rPr lang="hr-HR" sz="3600" i="1" dirty="0" smtClean="0">
                            <a:latin typeface="Cambria Math" panose="02040503050406030204" pitchFamily="18" charset="0"/>
                          </a:rPr>
                        </m:ctrlPr>
                      </m:sSupPr>
                      <m:e>
                        <m:r>
                          <a:rPr lang="hr-HR" sz="3600" i="1" dirty="0">
                            <a:latin typeface="Cambria Math" panose="02040503050406030204" pitchFamily="18" charset="0"/>
                          </a:rPr>
                          <m:t>( </m:t>
                        </m:r>
                        <m:r>
                          <a:rPr lang="hr-HR" sz="3600" i="1" dirty="0">
                            <a:latin typeface="Cambria Math" panose="02040503050406030204" pitchFamily="18" charset="0"/>
                          </a:rPr>
                          <m:t>𝑓𝑋</m:t>
                        </m:r>
                        <m:r>
                          <a:rPr lang="hr-HR" sz="3600" i="1" dirty="0">
                            <a:latin typeface="Cambria Math" panose="02040503050406030204" pitchFamily="18" charset="0"/>
                          </a:rPr>
                          <m:t>/</m:t>
                        </m:r>
                        <m:r>
                          <a:rPr lang="hr-HR" sz="3600" i="1" dirty="0">
                            <a:latin typeface="Cambria Math" panose="02040503050406030204" pitchFamily="18" charset="0"/>
                          </a:rPr>
                          <m:t>𝑍</m:t>
                        </m:r>
                        <m:r>
                          <a:rPr lang="hr-HR" sz="3600" i="1" dirty="0">
                            <a:latin typeface="Cambria Math" panose="02040503050406030204" pitchFamily="18" charset="0"/>
                          </a:rPr>
                          <m:t>, </m:t>
                        </m:r>
                        <m:r>
                          <a:rPr lang="hr-HR" sz="3600" i="1" dirty="0">
                            <a:latin typeface="Cambria Math" panose="02040503050406030204" pitchFamily="18" charset="0"/>
                          </a:rPr>
                          <m:t>𝑓𝑌</m:t>
                        </m:r>
                        <m:r>
                          <a:rPr lang="hr-HR" sz="3600" i="1" dirty="0">
                            <a:latin typeface="Cambria Math" panose="02040503050406030204" pitchFamily="18" charset="0"/>
                          </a:rPr>
                          <m:t>/</m:t>
                        </m:r>
                        <m:r>
                          <a:rPr lang="hr-HR" sz="3600" i="1" dirty="0">
                            <a:latin typeface="Cambria Math" panose="02040503050406030204" pitchFamily="18" charset="0"/>
                          </a:rPr>
                          <m:t>𝑍</m:t>
                        </m:r>
                        <m:r>
                          <a:rPr lang="hr-HR" sz="3600" i="1" dirty="0">
                            <a:latin typeface="Cambria Math" panose="02040503050406030204" pitchFamily="18" charset="0"/>
                          </a:rPr>
                          <m:t> )</m:t>
                        </m:r>
                        <m:r>
                          <m:rPr>
                            <m:nor/>
                          </m:rPr>
                          <a:rPr lang="hr-HR" sz="3600" dirty="0"/>
                          <m:t> </m:t>
                        </m:r>
                      </m:e>
                      <m:sup>
                        <m:r>
                          <a:rPr lang="hr-HR" sz="3600" b="0" i="1" dirty="0" smtClean="0">
                            <a:latin typeface="Cambria Math" panose="02040503050406030204" pitchFamily="18" charset="0"/>
                          </a:rPr>
                          <m:t>𝑇</m:t>
                        </m:r>
                      </m:sup>
                    </m:sSup>
                  </m:oMath>
                </a14:m>
                <a:endParaRPr lang="hr-HR" dirty="0"/>
              </a:p>
            </p:txBody>
          </p:sp>
        </mc:Choice>
        <mc:Fallback xmlns="">
          <p:sp>
            <p:nvSpPr>
              <p:cNvPr id="17" name="Rectangle 16"/>
              <p:cNvSpPr>
                <a:spLocks noRot="1" noChangeAspect="1" noMove="1" noResize="1" noEditPoints="1" noAdjustHandles="1" noChangeArrowheads="1" noChangeShapeType="1" noTextEdit="1"/>
              </p:cNvSpPr>
              <p:nvPr/>
            </p:nvSpPr>
            <p:spPr>
              <a:xfrm>
                <a:off x="838200" y="5269183"/>
                <a:ext cx="5738505" cy="698076"/>
              </a:xfrm>
              <a:prstGeom prst="rect">
                <a:avLst/>
              </a:prstGeom>
              <a:blipFill rotWithShape="0">
                <a:blip r:embed="rId5"/>
                <a:stretch>
                  <a:fillRect b="-23478"/>
                </a:stretch>
              </a:blipFill>
            </p:spPr>
            <p:txBody>
              <a:bodyPr/>
              <a:lstStyle/>
              <a:p>
                <a:r>
                  <a:rPr lang="hr-HR">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6949938" y="4997217"/>
                <a:ext cx="4780924" cy="12420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hr-HR" sz="2000" i="1">
                              <a:latin typeface="Cambria Math" panose="02040503050406030204" pitchFamily="18" charset="0"/>
                            </a:rPr>
                          </m:ctrlPr>
                        </m:dPr>
                        <m:e>
                          <m:m>
                            <m:mPr>
                              <m:mcs>
                                <m:mc>
                                  <m:mcPr>
                                    <m:count m:val="1"/>
                                    <m:mcJc m:val="center"/>
                                  </m:mcPr>
                                </m:mc>
                              </m:mcs>
                              <m:ctrlPr>
                                <a:rPr lang="hr-HR" sz="2000" i="1">
                                  <a:latin typeface="Cambria Math" panose="02040503050406030204" pitchFamily="18" charset="0"/>
                                </a:rPr>
                              </m:ctrlPr>
                            </m:mPr>
                            <m:mr>
                              <m:e>
                                <m:r>
                                  <a:rPr lang="hr-HR" sz="2000" i="1">
                                    <a:latin typeface="Cambria Math" panose="02040503050406030204" pitchFamily="18" charset="0"/>
                                  </a:rPr>
                                  <m:t>𝑋</m:t>
                                </m:r>
                              </m:e>
                            </m:mr>
                            <m:mr>
                              <m:e>
                                <m:r>
                                  <a:rPr lang="hr-HR" sz="2000" i="1">
                                    <a:latin typeface="Cambria Math" panose="02040503050406030204" pitchFamily="18" charset="0"/>
                                  </a:rPr>
                                  <m:t>𝑌</m:t>
                                </m:r>
                              </m:e>
                            </m:mr>
                            <m:mr>
                              <m:e>
                                <m:r>
                                  <a:rPr lang="hr-HR" sz="2000" i="1">
                                    <a:latin typeface="Cambria Math" panose="02040503050406030204" pitchFamily="18" charset="0"/>
                                  </a:rPr>
                                  <m:t>𝑍</m:t>
                                </m:r>
                              </m:e>
                            </m:mr>
                            <m:mr>
                              <m:e>
                                <m:r>
                                  <a:rPr lang="hr-HR" sz="2000" i="1">
                                    <a:latin typeface="Cambria Math" panose="02040503050406030204" pitchFamily="18" charset="0"/>
                                  </a:rPr>
                                  <m:t>1</m:t>
                                </m:r>
                              </m:e>
                            </m:mr>
                          </m:m>
                        </m:e>
                      </m:d>
                      <m:r>
                        <a:rPr lang="hr-HR" sz="2000" i="1">
                          <a:latin typeface="Cambria Math" panose="02040503050406030204" pitchFamily="18" charset="0"/>
                        </a:rPr>
                        <m:t>  </m:t>
                      </m:r>
                      <m:r>
                        <a:rPr lang="hr-HR" sz="2000">
                          <a:latin typeface="Cambria Math" panose="02040503050406030204" pitchFamily="18" charset="0"/>
                        </a:rPr>
                        <m:t>↦   </m:t>
                      </m:r>
                      <m:d>
                        <m:dPr>
                          <m:ctrlPr>
                            <a:rPr lang="hr-HR" sz="2000" i="1">
                              <a:latin typeface="Cambria Math" panose="02040503050406030204" pitchFamily="18" charset="0"/>
                            </a:rPr>
                          </m:ctrlPr>
                        </m:dPr>
                        <m:e>
                          <m:m>
                            <m:mPr>
                              <m:mcs>
                                <m:mc>
                                  <m:mcPr>
                                    <m:count m:val="1"/>
                                    <m:mcJc m:val="center"/>
                                  </m:mcPr>
                                </m:mc>
                              </m:mcs>
                              <m:ctrlPr>
                                <a:rPr lang="hr-HR" sz="2000" i="1">
                                  <a:latin typeface="Cambria Math" panose="02040503050406030204" pitchFamily="18" charset="0"/>
                                </a:rPr>
                              </m:ctrlPr>
                            </m:mPr>
                            <m:mr>
                              <m:e>
                                <m:r>
                                  <a:rPr lang="hr-HR" sz="2000" i="1">
                                    <a:latin typeface="Cambria Math" panose="02040503050406030204" pitchFamily="18" charset="0"/>
                                  </a:rPr>
                                  <m:t>𝑓𝑋</m:t>
                                </m:r>
                              </m:e>
                            </m:mr>
                            <m:mr>
                              <m:e>
                                <m:r>
                                  <a:rPr lang="hr-HR" sz="2000" i="1">
                                    <a:latin typeface="Cambria Math" panose="02040503050406030204" pitchFamily="18" charset="0"/>
                                  </a:rPr>
                                  <m:t>𝑓𝑌</m:t>
                                </m:r>
                              </m:e>
                            </m:mr>
                            <m:mr>
                              <m:e>
                                <m:r>
                                  <a:rPr lang="hr-HR" sz="2000" i="1">
                                    <a:latin typeface="Cambria Math" panose="02040503050406030204" pitchFamily="18" charset="0"/>
                                  </a:rPr>
                                  <m:t>𝑍</m:t>
                                </m:r>
                              </m:e>
                            </m:mr>
                          </m:m>
                        </m:e>
                      </m:d>
                      <m:r>
                        <a:rPr lang="hr-HR" sz="2000" i="1">
                          <a:latin typeface="Cambria Math" panose="02040503050406030204" pitchFamily="18" charset="0"/>
                        </a:rPr>
                        <m:t> =  </m:t>
                      </m:r>
                      <m:d>
                        <m:dPr>
                          <m:begChr m:val="["/>
                          <m:endChr m:val="]"/>
                          <m:ctrlPr>
                            <a:rPr lang="hr-HR" sz="2000" i="1">
                              <a:latin typeface="Cambria Math" panose="02040503050406030204" pitchFamily="18" charset="0"/>
                            </a:rPr>
                          </m:ctrlPr>
                        </m:dPr>
                        <m:e>
                          <m:m>
                            <m:mPr>
                              <m:mcs>
                                <m:mc>
                                  <m:mcPr>
                                    <m:count m:val="4"/>
                                    <m:mcJc m:val="center"/>
                                  </m:mcPr>
                                </m:mc>
                              </m:mcs>
                              <m:ctrlPr>
                                <a:rPr lang="hr-HR" sz="2000" i="1">
                                  <a:latin typeface="Cambria Math" panose="02040503050406030204" pitchFamily="18" charset="0"/>
                                </a:rPr>
                              </m:ctrlPr>
                            </m:mPr>
                            <m:mr>
                              <m:e>
                                <m:r>
                                  <a:rPr lang="hr-HR" sz="2000" i="1">
                                    <a:latin typeface="Cambria Math" panose="02040503050406030204" pitchFamily="18" charset="0"/>
                                  </a:rPr>
                                  <m:t>𝑓</m:t>
                                </m:r>
                              </m:e>
                              <m:e>
                                <m:r>
                                  <a:rPr lang="hr-HR" sz="2000" i="1">
                                    <a:latin typeface="Cambria Math" panose="02040503050406030204" pitchFamily="18" charset="0"/>
                                  </a:rPr>
                                  <m:t>0</m:t>
                                </m:r>
                              </m:e>
                              <m:e>
                                <m:r>
                                  <a:rPr lang="hr-HR" sz="2000" i="1">
                                    <a:latin typeface="Cambria Math" panose="02040503050406030204" pitchFamily="18" charset="0"/>
                                  </a:rPr>
                                  <m:t>0</m:t>
                                </m:r>
                              </m:e>
                              <m:e>
                                <m:r>
                                  <a:rPr lang="hr-HR" sz="2000" i="1">
                                    <a:latin typeface="Cambria Math" panose="02040503050406030204" pitchFamily="18" charset="0"/>
                                  </a:rPr>
                                  <m:t>0</m:t>
                                </m:r>
                              </m:e>
                            </m:mr>
                            <m:mr>
                              <m:e>
                                <m:r>
                                  <a:rPr lang="hr-HR" sz="2000" i="1">
                                    <a:latin typeface="Cambria Math" panose="02040503050406030204" pitchFamily="18" charset="0"/>
                                  </a:rPr>
                                  <m:t>0</m:t>
                                </m:r>
                              </m:e>
                              <m:e>
                                <m:r>
                                  <a:rPr lang="hr-HR" sz="2000" i="1">
                                    <a:latin typeface="Cambria Math" panose="02040503050406030204" pitchFamily="18" charset="0"/>
                                  </a:rPr>
                                  <m:t>𝑓</m:t>
                                </m:r>
                              </m:e>
                              <m:e>
                                <m:r>
                                  <a:rPr lang="hr-HR" sz="2000" i="1">
                                    <a:latin typeface="Cambria Math" panose="02040503050406030204" pitchFamily="18" charset="0"/>
                                  </a:rPr>
                                  <m:t>0</m:t>
                                </m:r>
                              </m:e>
                              <m:e>
                                <m:r>
                                  <a:rPr lang="hr-HR" sz="2000" i="1">
                                    <a:latin typeface="Cambria Math" panose="02040503050406030204" pitchFamily="18" charset="0"/>
                                  </a:rPr>
                                  <m:t>0</m:t>
                                </m:r>
                              </m:e>
                            </m:mr>
                            <m:mr>
                              <m:e>
                                <m:r>
                                  <a:rPr lang="hr-HR" sz="2000" i="1">
                                    <a:latin typeface="Cambria Math" panose="02040503050406030204" pitchFamily="18" charset="0"/>
                                  </a:rPr>
                                  <m:t>0</m:t>
                                </m:r>
                              </m:e>
                              <m:e>
                                <m:r>
                                  <a:rPr lang="hr-HR" sz="2000" i="1">
                                    <a:latin typeface="Cambria Math" panose="02040503050406030204" pitchFamily="18" charset="0"/>
                                  </a:rPr>
                                  <m:t>0</m:t>
                                </m:r>
                              </m:e>
                              <m:e>
                                <m:r>
                                  <a:rPr lang="hr-HR" sz="2000" i="1">
                                    <a:latin typeface="Cambria Math" panose="02040503050406030204" pitchFamily="18" charset="0"/>
                                  </a:rPr>
                                  <m:t>1</m:t>
                                </m:r>
                              </m:e>
                              <m:e>
                                <m:r>
                                  <a:rPr lang="hr-HR" sz="2000" i="1">
                                    <a:latin typeface="Cambria Math" panose="02040503050406030204" pitchFamily="18" charset="0"/>
                                  </a:rPr>
                                  <m:t>0</m:t>
                                </m:r>
                              </m:e>
                            </m:mr>
                          </m:m>
                        </m:e>
                      </m:d>
                      <m:r>
                        <a:rPr lang="hr-HR" sz="2000" i="1">
                          <a:latin typeface="Cambria Math" panose="02040503050406030204" pitchFamily="18" charset="0"/>
                        </a:rPr>
                        <m:t> </m:t>
                      </m:r>
                      <m:d>
                        <m:dPr>
                          <m:ctrlPr>
                            <a:rPr lang="hr-HR" sz="2000" i="1">
                              <a:latin typeface="Cambria Math" panose="02040503050406030204" pitchFamily="18" charset="0"/>
                            </a:rPr>
                          </m:ctrlPr>
                        </m:dPr>
                        <m:e>
                          <m:m>
                            <m:mPr>
                              <m:mcs>
                                <m:mc>
                                  <m:mcPr>
                                    <m:count m:val="1"/>
                                    <m:mcJc m:val="center"/>
                                  </m:mcPr>
                                </m:mc>
                              </m:mcs>
                              <m:ctrlPr>
                                <a:rPr lang="hr-HR" sz="2000" i="1">
                                  <a:latin typeface="Cambria Math" panose="02040503050406030204" pitchFamily="18" charset="0"/>
                                </a:rPr>
                              </m:ctrlPr>
                            </m:mPr>
                            <m:mr>
                              <m:e>
                                <m:r>
                                  <a:rPr lang="hr-HR" sz="2000" i="1">
                                    <a:latin typeface="Cambria Math" panose="02040503050406030204" pitchFamily="18" charset="0"/>
                                  </a:rPr>
                                  <m:t>𝑋</m:t>
                                </m:r>
                              </m:e>
                            </m:mr>
                            <m:mr>
                              <m:e>
                                <m:r>
                                  <a:rPr lang="hr-HR" sz="2000" i="1">
                                    <a:latin typeface="Cambria Math" panose="02040503050406030204" pitchFamily="18" charset="0"/>
                                  </a:rPr>
                                  <m:t>𝑌</m:t>
                                </m:r>
                              </m:e>
                            </m:mr>
                            <m:mr>
                              <m:e>
                                <m:r>
                                  <a:rPr lang="hr-HR" sz="2000" i="1">
                                    <a:latin typeface="Cambria Math" panose="02040503050406030204" pitchFamily="18" charset="0"/>
                                  </a:rPr>
                                  <m:t>𝑍</m:t>
                                </m:r>
                              </m:e>
                            </m:mr>
                            <m:mr>
                              <m:e>
                                <m:r>
                                  <a:rPr lang="hr-HR" sz="2000" i="1">
                                    <a:latin typeface="Cambria Math" panose="02040503050406030204" pitchFamily="18" charset="0"/>
                                  </a:rPr>
                                  <m:t>1</m:t>
                                </m:r>
                              </m:e>
                            </m:mr>
                          </m:m>
                        </m:e>
                      </m:d>
                      <m:r>
                        <m:rPr>
                          <m:nor/>
                        </m:rPr>
                        <a:rPr lang="hr-HR" sz="2000"/>
                        <m:t>	</m:t>
                      </m:r>
                    </m:oMath>
                  </m:oMathPara>
                </a14:m>
                <a:endParaRPr lang="hr-HR" sz="2000" dirty="0"/>
              </a:p>
            </p:txBody>
          </p:sp>
        </mc:Choice>
        <mc:Fallback xmlns="">
          <p:sp>
            <p:nvSpPr>
              <p:cNvPr id="6" name="TextBox 5"/>
              <p:cNvSpPr txBox="1">
                <a:spLocks noRot="1" noChangeAspect="1" noMove="1" noResize="1" noEditPoints="1" noAdjustHandles="1" noChangeArrowheads="1" noChangeShapeType="1" noTextEdit="1"/>
              </p:cNvSpPr>
              <p:nvPr/>
            </p:nvSpPr>
            <p:spPr>
              <a:xfrm>
                <a:off x="6949938" y="4997217"/>
                <a:ext cx="4780924" cy="1242007"/>
              </a:xfrm>
              <a:prstGeom prst="rect">
                <a:avLst/>
              </a:prstGeom>
              <a:blipFill rotWithShape="0">
                <a:blip r:embed="rId6"/>
                <a:stretch>
                  <a:fillRect/>
                </a:stretch>
              </a:blipFill>
            </p:spPr>
            <p:txBody>
              <a:bodyPr/>
              <a:lstStyle/>
              <a:p>
                <a:r>
                  <a:rPr lang="hr-HR">
                    <a:noFill/>
                  </a:rPr>
                  <a:t> </a:t>
                </a:r>
              </a:p>
            </p:txBody>
          </p:sp>
        </mc:Fallback>
      </mc:AlternateContent>
    </p:spTree>
    <p:extLst>
      <p:ext uri="{BB962C8B-B14F-4D97-AF65-F5344CB8AC3E}">
        <p14:creationId xmlns:p14="http://schemas.microsoft.com/office/powerpoint/2010/main" val="23191952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r-HR" b="1" u="sng" dirty="0" smtClean="0">
                <a:latin typeface="Arial" panose="020B0604020202020204" pitchFamily="34" charset="0"/>
                <a:cs typeface="Arial" panose="020B0604020202020204" pitchFamily="34" charset="0"/>
              </a:rPr>
              <a:t>Model stvaranja slike</a:t>
            </a:r>
            <a:endParaRPr lang="hr-HR" b="1" u="sng"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8" name="TextBox 7"/>
              <p:cNvSpPr txBox="1"/>
              <p:nvPr/>
            </p:nvSpPr>
            <p:spPr>
              <a:xfrm>
                <a:off x="3931143" y="3227389"/>
                <a:ext cx="5057025" cy="11269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hr-HR" i="1">
                              <a:latin typeface="Cambria Math" panose="02040503050406030204" pitchFamily="18" charset="0"/>
                            </a:rPr>
                          </m:ctrlPr>
                        </m:dPr>
                        <m:e>
                          <m:m>
                            <m:mPr>
                              <m:mcs>
                                <m:mc>
                                  <m:mcPr>
                                    <m:count m:val="1"/>
                                    <m:mcJc m:val="center"/>
                                  </m:mcPr>
                                </m:mc>
                              </m:mcs>
                              <m:ctrlPr>
                                <a:rPr lang="hr-HR" i="1">
                                  <a:latin typeface="Cambria Math" panose="02040503050406030204" pitchFamily="18" charset="0"/>
                                </a:rPr>
                              </m:ctrlPr>
                            </m:mPr>
                            <m:mr>
                              <m:e>
                                <m:r>
                                  <a:rPr lang="hr-HR" i="1">
                                    <a:latin typeface="Cambria Math" panose="02040503050406030204" pitchFamily="18" charset="0"/>
                                  </a:rPr>
                                  <m:t>𝑋</m:t>
                                </m:r>
                              </m:e>
                            </m:mr>
                            <m:mr>
                              <m:e>
                                <m:r>
                                  <a:rPr lang="hr-HR" i="1">
                                    <a:latin typeface="Cambria Math" panose="02040503050406030204" pitchFamily="18" charset="0"/>
                                  </a:rPr>
                                  <m:t>𝑌</m:t>
                                </m:r>
                              </m:e>
                            </m:mr>
                            <m:mr>
                              <m:e>
                                <m:r>
                                  <a:rPr lang="hr-HR" i="1">
                                    <a:latin typeface="Cambria Math" panose="02040503050406030204" pitchFamily="18" charset="0"/>
                                  </a:rPr>
                                  <m:t>𝑍</m:t>
                                </m:r>
                              </m:e>
                            </m:mr>
                            <m:mr>
                              <m:e>
                                <m:r>
                                  <a:rPr lang="hr-HR" i="1">
                                    <a:latin typeface="Cambria Math" panose="02040503050406030204" pitchFamily="18" charset="0"/>
                                  </a:rPr>
                                  <m:t>1</m:t>
                                </m:r>
                              </m:e>
                            </m:mr>
                          </m:m>
                        </m:e>
                      </m:d>
                      <m:r>
                        <a:rPr lang="hr-HR" i="1">
                          <a:latin typeface="Cambria Math" panose="02040503050406030204" pitchFamily="18" charset="0"/>
                        </a:rPr>
                        <m:t>  </m:t>
                      </m:r>
                      <m:r>
                        <a:rPr lang="hr-HR">
                          <a:latin typeface="Cambria Math" panose="02040503050406030204" pitchFamily="18" charset="0"/>
                        </a:rPr>
                        <m:t>↦   </m:t>
                      </m:r>
                      <m:d>
                        <m:dPr>
                          <m:ctrlPr>
                            <a:rPr lang="hr-HR" i="1">
                              <a:latin typeface="Cambria Math" panose="02040503050406030204" pitchFamily="18" charset="0"/>
                            </a:rPr>
                          </m:ctrlPr>
                        </m:dPr>
                        <m:e>
                          <m:m>
                            <m:mPr>
                              <m:mcs>
                                <m:mc>
                                  <m:mcPr>
                                    <m:count m:val="1"/>
                                    <m:mcJc m:val="center"/>
                                  </m:mcPr>
                                </m:mc>
                              </m:mcs>
                              <m:ctrlPr>
                                <a:rPr lang="hr-HR" i="1">
                                  <a:latin typeface="Cambria Math" panose="02040503050406030204" pitchFamily="18" charset="0"/>
                                </a:rPr>
                              </m:ctrlPr>
                            </m:mPr>
                            <m:mr>
                              <m:e>
                                <m:r>
                                  <a:rPr lang="hr-HR" i="1">
                                    <a:latin typeface="Cambria Math" panose="02040503050406030204" pitchFamily="18" charset="0"/>
                                  </a:rPr>
                                  <m:t>𝑓𝑋</m:t>
                                </m:r>
                                <m:r>
                                  <a:rPr lang="hr-HR" i="1">
                                    <a:latin typeface="Cambria Math" panose="02040503050406030204" pitchFamily="18" charset="0"/>
                                  </a:rPr>
                                  <m:t>+</m:t>
                                </m:r>
                                <m:r>
                                  <a:rPr lang="hr-HR" i="1">
                                    <a:latin typeface="Cambria Math" panose="02040503050406030204" pitchFamily="18" charset="0"/>
                                  </a:rPr>
                                  <m:t>𝑍</m:t>
                                </m:r>
                                <m:sSub>
                                  <m:sSubPr>
                                    <m:ctrlPr>
                                      <a:rPr lang="hr-HR" i="1">
                                        <a:latin typeface="Cambria Math" panose="02040503050406030204" pitchFamily="18" charset="0"/>
                                      </a:rPr>
                                    </m:ctrlPr>
                                  </m:sSubPr>
                                  <m:e>
                                    <m:r>
                                      <a:rPr lang="hr-HR" i="1">
                                        <a:latin typeface="Cambria Math" panose="02040503050406030204" pitchFamily="18" charset="0"/>
                                      </a:rPr>
                                      <m:t>𝑐</m:t>
                                    </m:r>
                                  </m:e>
                                  <m:sub>
                                    <m:r>
                                      <a:rPr lang="hr-HR" i="1">
                                        <a:latin typeface="Cambria Math" panose="02040503050406030204" pitchFamily="18" charset="0"/>
                                      </a:rPr>
                                      <m:t>𝑥</m:t>
                                    </m:r>
                                  </m:sub>
                                </m:sSub>
                              </m:e>
                            </m:mr>
                            <m:mr>
                              <m:e>
                                <m:r>
                                  <a:rPr lang="hr-HR" i="1">
                                    <a:latin typeface="Cambria Math" panose="02040503050406030204" pitchFamily="18" charset="0"/>
                                  </a:rPr>
                                  <m:t>𝑓𝑌</m:t>
                                </m:r>
                                <m:r>
                                  <a:rPr lang="hr-HR" i="1">
                                    <a:latin typeface="Cambria Math" panose="02040503050406030204" pitchFamily="18" charset="0"/>
                                  </a:rPr>
                                  <m:t>+</m:t>
                                </m:r>
                                <m:r>
                                  <a:rPr lang="hr-HR" i="1">
                                    <a:latin typeface="Cambria Math" panose="02040503050406030204" pitchFamily="18" charset="0"/>
                                  </a:rPr>
                                  <m:t>𝑍</m:t>
                                </m:r>
                                <m:sSub>
                                  <m:sSubPr>
                                    <m:ctrlPr>
                                      <a:rPr lang="hr-HR" i="1">
                                        <a:latin typeface="Cambria Math" panose="02040503050406030204" pitchFamily="18" charset="0"/>
                                      </a:rPr>
                                    </m:ctrlPr>
                                  </m:sSubPr>
                                  <m:e>
                                    <m:r>
                                      <a:rPr lang="hr-HR" i="1">
                                        <a:latin typeface="Cambria Math" panose="02040503050406030204" pitchFamily="18" charset="0"/>
                                      </a:rPr>
                                      <m:t>𝑐</m:t>
                                    </m:r>
                                  </m:e>
                                  <m:sub>
                                    <m:r>
                                      <a:rPr lang="hr-HR" i="1">
                                        <a:latin typeface="Cambria Math" panose="02040503050406030204" pitchFamily="18" charset="0"/>
                                      </a:rPr>
                                      <m:t>𝑦</m:t>
                                    </m:r>
                                  </m:sub>
                                </m:sSub>
                              </m:e>
                            </m:mr>
                            <m:mr>
                              <m:e>
                                <m:r>
                                  <a:rPr lang="hr-HR" i="1">
                                    <a:latin typeface="Cambria Math" panose="02040503050406030204" pitchFamily="18" charset="0"/>
                                  </a:rPr>
                                  <m:t>𝑍</m:t>
                                </m:r>
                              </m:e>
                            </m:mr>
                          </m:m>
                        </m:e>
                      </m:d>
                      <m:r>
                        <a:rPr lang="hr-HR" i="1">
                          <a:latin typeface="Cambria Math" panose="02040503050406030204" pitchFamily="18" charset="0"/>
                        </a:rPr>
                        <m:t> =  </m:t>
                      </m:r>
                      <m:d>
                        <m:dPr>
                          <m:begChr m:val="["/>
                          <m:endChr m:val="]"/>
                          <m:ctrlPr>
                            <a:rPr lang="hr-HR" i="1">
                              <a:latin typeface="Cambria Math" panose="02040503050406030204" pitchFamily="18" charset="0"/>
                            </a:rPr>
                          </m:ctrlPr>
                        </m:dPr>
                        <m:e>
                          <m:m>
                            <m:mPr>
                              <m:mcs>
                                <m:mc>
                                  <m:mcPr>
                                    <m:count m:val="4"/>
                                    <m:mcJc m:val="center"/>
                                  </m:mcPr>
                                </m:mc>
                              </m:mcs>
                              <m:ctrlPr>
                                <a:rPr lang="hr-HR" i="1">
                                  <a:latin typeface="Cambria Math" panose="02040503050406030204" pitchFamily="18" charset="0"/>
                                </a:rPr>
                              </m:ctrlPr>
                            </m:mPr>
                            <m:mr>
                              <m:e>
                                <m:r>
                                  <a:rPr lang="hr-HR" i="1">
                                    <a:latin typeface="Cambria Math" panose="02040503050406030204" pitchFamily="18" charset="0"/>
                                  </a:rPr>
                                  <m:t>𝑓</m:t>
                                </m:r>
                              </m:e>
                              <m:e>
                                <m:r>
                                  <a:rPr lang="hr-HR" i="1">
                                    <a:latin typeface="Cambria Math" panose="02040503050406030204" pitchFamily="18" charset="0"/>
                                  </a:rPr>
                                  <m:t>0</m:t>
                                </m:r>
                              </m:e>
                              <m:e>
                                <m:sSub>
                                  <m:sSubPr>
                                    <m:ctrlPr>
                                      <a:rPr lang="hr-HR" i="1">
                                        <a:latin typeface="Cambria Math" panose="02040503050406030204" pitchFamily="18" charset="0"/>
                                      </a:rPr>
                                    </m:ctrlPr>
                                  </m:sSubPr>
                                  <m:e>
                                    <m:r>
                                      <a:rPr lang="hr-HR" i="1">
                                        <a:latin typeface="Cambria Math" panose="02040503050406030204" pitchFamily="18" charset="0"/>
                                      </a:rPr>
                                      <m:t>𝑐</m:t>
                                    </m:r>
                                  </m:e>
                                  <m:sub>
                                    <m:r>
                                      <a:rPr lang="hr-HR" i="1">
                                        <a:latin typeface="Cambria Math" panose="02040503050406030204" pitchFamily="18" charset="0"/>
                                      </a:rPr>
                                      <m:t>𝑥</m:t>
                                    </m:r>
                                  </m:sub>
                                </m:sSub>
                              </m:e>
                              <m:e>
                                <m:r>
                                  <a:rPr lang="hr-HR" i="1">
                                    <a:latin typeface="Cambria Math" panose="02040503050406030204" pitchFamily="18" charset="0"/>
                                  </a:rPr>
                                  <m:t>0</m:t>
                                </m:r>
                              </m:e>
                            </m:mr>
                            <m:mr>
                              <m:e>
                                <m:r>
                                  <a:rPr lang="hr-HR" i="1">
                                    <a:latin typeface="Cambria Math" panose="02040503050406030204" pitchFamily="18" charset="0"/>
                                  </a:rPr>
                                  <m:t>0</m:t>
                                </m:r>
                              </m:e>
                              <m:e>
                                <m:r>
                                  <a:rPr lang="hr-HR" i="1">
                                    <a:latin typeface="Cambria Math" panose="02040503050406030204" pitchFamily="18" charset="0"/>
                                  </a:rPr>
                                  <m:t>𝑓</m:t>
                                </m:r>
                              </m:e>
                              <m:e>
                                <m:sSub>
                                  <m:sSubPr>
                                    <m:ctrlPr>
                                      <a:rPr lang="hr-HR" i="1">
                                        <a:latin typeface="Cambria Math" panose="02040503050406030204" pitchFamily="18" charset="0"/>
                                      </a:rPr>
                                    </m:ctrlPr>
                                  </m:sSubPr>
                                  <m:e>
                                    <m:r>
                                      <a:rPr lang="hr-HR" i="1">
                                        <a:latin typeface="Cambria Math" panose="02040503050406030204" pitchFamily="18" charset="0"/>
                                      </a:rPr>
                                      <m:t>𝑐</m:t>
                                    </m:r>
                                  </m:e>
                                  <m:sub>
                                    <m:r>
                                      <a:rPr lang="hr-HR" i="1">
                                        <a:latin typeface="Cambria Math" panose="02040503050406030204" pitchFamily="18" charset="0"/>
                                      </a:rPr>
                                      <m:t>𝑦</m:t>
                                    </m:r>
                                  </m:sub>
                                </m:sSub>
                              </m:e>
                              <m:e>
                                <m:r>
                                  <a:rPr lang="hr-HR" i="1">
                                    <a:latin typeface="Cambria Math" panose="02040503050406030204" pitchFamily="18" charset="0"/>
                                  </a:rPr>
                                  <m:t>0</m:t>
                                </m:r>
                              </m:e>
                            </m:mr>
                            <m:mr>
                              <m:e>
                                <m:r>
                                  <a:rPr lang="hr-HR" i="1">
                                    <a:latin typeface="Cambria Math" panose="02040503050406030204" pitchFamily="18" charset="0"/>
                                  </a:rPr>
                                  <m:t>0</m:t>
                                </m:r>
                              </m:e>
                              <m:e>
                                <m:r>
                                  <a:rPr lang="hr-HR" i="1">
                                    <a:latin typeface="Cambria Math" panose="02040503050406030204" pitchFamily="18" charset="0"/>
                                  </a:rPr>
                                  <m:t>0</m:t>
                                </m:r>
                              </m:e>
                              <m:e>
                                <m:r>
                                  <a:rPr lang="hr-HR" i="1">
                                    <a:latin typeface="Cambria Math" panose="02040503050406030204" pitchFamily="18" charset="0"/>
                                  </a:rPr>
                                  <m:t>1</m:t>
                                </m:r>
                              </m:e>
                              <m:e>
                                <m:r>
                                  <a:rPr lang="hr-HR" i="1">
                                    <a:latin typeface="Cambria Math" panose="02040503050406030204" pitchFamily="18" charset="0"/>
                                  </a:rPr>
                                  <m:t>0</m:t>
                                </m:r>
                              </m:e>
                            </m:mr>
                          </m:m>
                        </m:e>
                      </m:d>
                      <m:r>
                        <a:rPr lang="hr-HR" i="1">
                          <a:latin typeface="Cambria Math" panose="02040503050406030204" pitchFamily="18" charset="0"/>
                        </a:rPr>
                        <m:t> </m:t>
                      </m:r>
                      <m:d>
                        <m:dPr>
                          <m:ctrlPr>
                            <a:rPr lang="hr-HR" i="1">
                              <a:latin typeface="Cambria Math" panose="02040503050406030204" pitchFamily="18" charset="0"/>
                            </a:rPr>
                          </m:ctrlPr>
                        </m:dPr>
                        <m:e>
                          <m:m>
                            <m:mPr>
                              <m:mcs>
                                <m:mc>
                                  <m:mcPr>
                                    <m:count m:val="1"/>
                                    <m:mcJc m:val="center"/>
                                  </m:mcPr>
                                </m:mc>
                              </m:mcs>
                              <m:ctrlPr>
                                <a:rPr lang="hr-HR" i="1">
                                  <a:latin typeface="Cambria Math" panose="02040503050406030204" pitchFamily="18" charset="0"/>
                                </a:rPr>
                              </m:ctrlPr>
                            </m:mPr>
                            <m:mr>
                              <m:e>
                                <m:r>
                                  <a:rPr lang="hr-HR" i="1">
                                    <a:latin typeface="Cambria Math" panose="02040503050406030204" pitchFamily="18" charset="0"/>
                                  </a:rPr>
                                  <m:t>𝑋</m:t>
                                </m:r>
                              </m:e>
                            </m:mr>
                            <m:mr>
                              <m:e>
                                <m:r>
                                  <a:rPr lang="hr-HR" i="1">
                                    <a:latin typeface="Cambria Math" panose="02040503050406030204" pitchFamily="18" charset="0"/>
                                  </a:rPr>
                                  <m:t>𝑌</m:t>
                                </m:r>
                              </m:e>
                            </m:mr>
                            <m:mr>
                              <m:e>
                                <m:r>
                                  <a:rPr lang="hr-HR" i="1">
                                    <a:latin typeface="Cambria Math" panose="02040503050406030204" pitchFamily="18" charset="0"/>
                                  </a:rPr>
                                  <m:t>𝑍</m:t>
                                </m:r>
                              </m:e>
                            </m:mr>
                            <m:mr>
                              <m:e>
                                <m:r>
                                  <a:rPr lang="hr-HR" i="1">
                                    <a:latin typeface="Cambria Math" panose="02040503050406030204" pitchFamily="18" charset="0"/>
                                  </a:rPr>
                                  <m:t>1</m:t>
                                </m:r>
                              </m:e>
                            </m:mr>
                          </m:m>
                        </m:e>
                      </m:d>
                      <m:r>
                        <m:rPr>
                          <m:nor/>
                        </m:rPr>
                        <a:rPr lang="hr-HR"/>
                        <m:t>	</m:t>
                      </m:r>
                    </m:oMath>
                  </m:oMathPara>
                </a14:m>
                <a:endParaRPr lang="hr-HR" dirty="0"/>
              </a:p>
            </p:txBody>
          </p:sp>
        </mc:Choice>
        <mc:Fallback xmlns="">
          <p:sp>
            <p:nvSpPr>
              <p:cNvPr id="8" name="TextBox 7"/>
              <p:cNvSpPr txBox="1">
                <a:spLocks noRot="1" noChangeAspect="1" noMove="1" noResize="1" noEditPoints="1" noAdjustHandles="1" noChangeArrowheads="1" noChangeShapeType="1" noTextEdit="1"/>
              </p:cNvSpPr>
              <p:nvPr/>
            </p:nvSpPr>
            <p:spPr>
              <a:xfrm>
                <a:off x="3931143" y="3227389"/>
                <a:ext cx="5057025" cy="1126975"/>
              </a:xfrm>
              <a:prstGeom prst="rect">
                <a:avLst/>
              </a:prstGeom>
              <a:blipFill rotWithShape="0">
                <a:blip r:embed="rId3"/>
                <a:stretch>
                  <a:fillRect/>
                </a:stretch>
              </a:blipFill>
            </p:spPr>
            <p:txBody>
              <a:bodyPr/>
              <a:lstStyle/>
              <a:p>
                <a:r>
                  <a:rPr lang="hr-HR">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3723280" y="2314334"/>
                <a:ext cx="1081322" cy="3969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hr-HR"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hr-HR" i="1">
                              <a:effectLst/>
                              <a:latin typeface="Cambria Math" panose="02040503050406030204" pitchFamily="18" charset="0"/>
                              <a:cs typeface="Times New Roman" panose="02020603050405020304" pitchFamily="18" charset="0"/>
                            </a:rPr>
                          </m:ctrlPr>
                        </m:sSubPr>
                        <m:e>
                          <m:r>
                            <a:rPr lang="hr-HR" i="1">
                              <a:effectLst/>
                              <a:latin typeface="Cambria Math" panose="02040503050406030204" pitchFamily="18" charset="0"/>
                              <a:ea typeface="Calibri" panose="020F0502020204030204" pitchFamily="34" charset="0"/>
                              <a:cs typeface="Times New Roman" panose="02020603050405020304" pitchFamily="18" charset="0"/>
                            </a:rPr>
                            <m:t>𝑐</m:t>
                          </m:r>
                        </m:e>
                        <m:sub>
                          <m:r>
                            <a:rPr lang="hr-HR" i="1">
                              <a:effectLst/>
                              <a:latin typeface="Cambria Math" panose="02040503050406030204" pitchFamily="18" charset="0"/>
                              <a:ea typeface="Calibri" panose="020F0502020204030204" pitchFamily="34" charset="0"/>
                              <a:cs typeface="Times New Roman" panose="02020603050405020304" pitchFamily="18" charset="0"/>
                            </a:rPr>
                            <m:t>𝑥</m:t>
                          </m:r>
                        </m:sub>
                      </m:sSub>
                      <m:r>
                        <a:rPr lang="hr-HR"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hr-HR" i="1">
                              <a:effectLst/>
                              <a:latin typeface="Cambria Math" panose="02040503050406030204" pitchFamily="18" charset="0"/>
                              <a:cs typeface="Times New Roman" panose="02020603050405020304" pitchFamily="18" charset="0"/>
                            </a:rPr>
                          </m:ctrlPr>
                        </m:sSubPr>
                        <m:e>
                          <m:r>
                            <a:rPr lang="hr-HR" i="1">
                              <a:effectLst/>
                              <a:latin typeface="Cambria Math" panose="02040503050406030204" pitchFamily="18" charset="0"/>
                              <a:ea typeface="Calibri" panose="020F0502020204030204" pitchFamily="34" charset="0"/>
                              <a:cs typeface="Times New Roman" panose="02020603050405020304" pitchFamily="18" charset="0"/>
                            </a:rPr>
                            <m:t>𝑐</m:t>
                          </m:r>
                        </m:e>
                        <m:sub>
                          <m:r>
                            <a:rPr lang="hr-HR" i="1">
                              <a:effectLst/>
                              <a:latin typeface="Cambria Math" panose="02040503050406030204" pitchFamily="18" charset="0"/>
                              <a:ea typeface="Calibri" panose="020F0502020204030204" pitchFamily="34" charset="0"/>
                              <a:cs typeface="Times New Roman" panose="02020603050405020304" pitchFamily="18" charset="0"/>
                            </a:rPr>
                            <m:t>𝑦</m:t>
                          </m:r>
                        </m:sub>
                      </m:sSub>
                      <m:sSup>
                        <m:sSupPr>
                          <m:ctrlPr>
                            <a:rPr lang="hr-HR" i="1">
                              <a:effectLst/>
                              <a:latin typeface="Cambria Math" panose="02040503050406030204" pitchFamily="18" charset="0"/>
                              <a:cs typeface="Times New Roman" panose="02020603050405020304" pitchFamily="18" charset="0"/>
                            </a:rPr>
                          </m:ctrlPr>
                        </m:sSupPr>
                        <m:e>
                          <m:r>
                            <a:rPr lang="hr-HR" i="1">
                              <a:effectLst/>
                              <a:latin typeface="Cambria Math" panose="02040503050406030204" pitchFamily="18" charset="0"/>
                              <a:ea typeface="Calibri" panose="020F0502020204030204" pitchFamily="34" charset="0"/>
                              <a:cs typeface="Times New Roman" panose="02020603050405020304" pitchFamily="18" charset="0"/>
                            </a:rPr>
                            <m:t>)</m:t>
                          </m:r>
                        </m:e>
                        <m:sup>
                          <m:r>
                            <a:rPr lang="hr-HR" i="1">
                              <a:effectLst/>
                              <a:latin typeface="Cambria Math" panose="02040503050406030204" pitchFamily="18" charset="0"/>
                              <a:ea typeface="Calibri" panose="020F0502020204030204" pitchFamily="34" charset="0"/>
                              <a:cs typeface="Times New Roman" panose="02020603050405020304" pitchFamily="18" charset="0"/>
                            </a:rPr>
                            <m:t>𝑇</m:t>
                          </m:r>
                        </m:sup>
                      </m:sSup>
                    </m:oMath>
                  </m:oMathPara>
                </a14:m>
                <a:endParaRPr lang="hr-HR" dirty="0">
                  <a:latin typeface="Arial" panose="020B0604020202020204" pitchFamily="34" charset="0"/>
                  <a:cs typeface="Arial" panose="020B0604020202020204" pitchFamily="34"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3723280" y="2314334"/>
                <a:ext cx="1081322" cy="396904"/>
              </a:xfrm>
              <a:prstGeom prst="rect">
                <a:avLst/>
              </a:prstGeom>
              <a:blipFill rotWithShape="0">
                <a:blip r:embed="rId4"/>
                <a:stretch>
                  <a:fillRect b="-7692"/>
                </a:stretch>
              </a:blipFill>
            </p:spPr>
            <p:txBody>
              <a:bodyPr/>
              <a:lstStyle/>
              <a:p>
                <a:r>
                  <a:rPr lang="hr-HR">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6271438" y="4787057"/>
                <a:ext cx="1928156" cy="9727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hr-HR"/>
                        <m:t>K</m:t>
                      </m:r>
                      <m:r>
                        <a:rPr lang="hr-HR" i="0">
                          <a:latin typeface="Cambria Math" panose="02040503050406030204" pitchFamily="18" charset="0"/>
                        </a:rPr>
                        <m:t>=</m:t>
                      </m:r>
                      <m:d>
                        <m:dPr>
                          <m:begChr m:val="["/>
                          <m:endChr m:val="]"/>
                          <m:ctrlPr>
                            <a:rPr lang="hr-HR" i="1">
                              <a:latin typeface="Cambria Math" panose="02040503050406030204" pitchFamily="18" charset="0"/>
                            </a:rPr>
                          </m:ctrlPr>
                        </m:dPr>
                        <m:e>
                          <m:m>
                            <m:mPr>
                              <m:mcs>
                                <m:mc>
                                  <m:mcPr>
                                    <m:count m:val="3"/>
                                    <m:mcJc m:val="center"/>
                                  </m:mcPr>
                                </m:mc>
                              </m:mcs>
                              <m:ctrlPr>
                                <a:rPr lang="hr-HR" i="1">
                                  <a:latin typeface="Cambria Math" panose="02040503050406030204" pitchFamily="18" charset="0"/>
                                </a:rPr>
                              </m:ctrlPr>
                            </m:mPr>
                            <m:mr>
                              <m:e>
                                <m:sSub>
                                  <m:sSubPr>
                                    <m:ctrlPr>
                                      <a:rPr lang="hr-HR" i="1">
                                        <a:latin typeface="Cambria Math" panose="02040503050406030204" pitchFamily="18" charset="0"/>
                                      </a:rPr>
                                    </m:ctrlPr>
                                  </m:sSubPr>
                                  <m:e>
                                    <m:r>
                                      <a:rPr lang="hr-HR" i="1">
                                        <a:latin typeface="Cambria Math" panose="02040503050406030204" pitchFamily="18" charset="0"/>
                                      </a:rPr>
                                      <m:t>𝑓</m:t>
                                    </m:r>
                                  </m:e>
                                  <m:sub>
                                    <m:r>
                                      <a:rPr lang="hr-HR" i="1">
                                        <a:latin typeface="Cambria Math" panose="02040503050406030204" pitchFamily="18" charset="0"/>
                                      </a:rPr>
                                      <m:t>𝑥</m:t>
                                    </m:r>
                                  </m:sub>
                                </m:sSub>
                              </m:e>
                              <m:e>
                                <m:r>
                                  <a:rPr lang="hr-HR" i="0">
                                    <a:latin typeface="Cambria Math" panose="02040503050406030204" pitchFamily="18" charset="0"/>
                                  </a:rPr>
                                  <m:t>0</m:t>
                                </m:r>
                              </m:e>
                              <m:e>
                                <m:sSub>
                                  <m:sSubPr>
                                    <m:ctrlPr>
                                      <a:rPr lang="hr-HR" i="1">
                                        <a:latin typeface="Cambria Math" panose="02040503050406030204" pitchFamily="18" charset="0"/>
                                      </a:rPr>
                                    </m:ctrlPr>
                                  </m:sSubPr>
                                  <m:e>
                                    <m:r>
                                      <a:rPr lang="hr-HR" i="1">
                                        <a:latin typeface="Cambria Math" panose="02040503050406030204" pitchFamily="18" charset="0"/>
                                      </a:rPr>
                                      <m:t>𝑐</m:t>
                                    </m:r>
                                  </m:e>
                                  <m:sub>
                                    <m:r>
                                      <a:rPr lang="hr-HR" i="1">
                                        <a:latin typeface="Cambria Math" panose="02040503050406030204" pitchFamily="18" charset="0"/>
                                      </a:rPr>
                                      <m:t>𝑥</m:t>
                                    </m:r>
                                  </m:sub>
                                </m:sSub>
                              </m:e>
                            </m:mr>
                            <m:mr>
                              <m:e>
                                <m:r>
                                  <a:rPr lang="hr-HR" i="0">
                                    <a:latin typeface="Cambria Math" panose="02040503050406030204" pitchFamily="18" charset="0"/>
                                  </a:rPr>
                                  <m:t>0</m:t>
                                </m:r>
                              </m:e>
                              <m:e>
                                <m:sSub>
                                  <m:sSubPr>
                                    <m:ctrlPr>
                                      <a:rPr lang="hr-HR" i="1">
                                        <a:latin typeface="Cambria Math" panose="02040503050406030204" pitchFamily="18" charset="0"/>
                                      </a:rPr>
                                    </m:ctrlPr>
                                  </m:sSubPr>
                                  <m:e>
                                    <m:r>
                                      <a:rPr lang="hr-HR" i="1">
                                        <a:latin typeface="Cambria Math" panose="02040503050406030204" pitchFamily="18" charset="0"/>
                                      </a:rPr>
                                      <m:t>𝑓</m:t>
                                    </m:r>
                                  </m:e>
                                  <m:sub>
                                    <m:r>
                                      <a:rPr lang="hr-HR" i="1">
                                        <a:latin typeface="Cambria Math" panose="02040503050406030204" pitchFamily="18" charset="0"/>
                                      </a:rPr>
                                      <m:t>𝑦</m:t>
                                    </m:r>
                                  </m:sub>
                                </m:sSub>
                              </m:e>
                              <m:e>
                                <m:sSub>
                                  <m:sSubPr>
                                    <m:ctrlPr>
                                      <a:rPr lang="hr-HR" i="1">
                                        <a:latin typeface="Cambria Math" panose="02040503050406030204" pitchFamily="18" charset="0"/>
                                      </a:rPr>
                                    </m:ctrlPr>
                                  </m:sSubPr>
                                  <m:e>
                                    <m:r>
                                      <a:rPr lang="hr-HR" i="1">
                                        <a:latin typeface="Cambria Math" panose="02040503050406030204" pitchFamily="18" charset="0"/>
                                      </a:rPr>
                                      <m:t>𝑐</m:t>
                                    </m:r>
                                  </m:e>
                                  <m:sub>
                                    <m:r>
                                      <a:rPr lang="hr-HR" i="1">
                                        <a:latin typeface="Cambria Math" panose="02040503050406030204" pitchFamily="18" charset="0"/>
                                      </a:rPr>
                                      <m:t>𝑦</m:t>
                                    </m:r>
                                  </m:sub>
                                </m:sSub>
                              </m:e>
                            </m:mr>
                            <m:mr>
                              <m:e>
                                <m:r>
                                  <a:rPr lang="hr-HR" i="0">
                                    <a:latin typeface="Cambria Math" panose="02040503050406030204" pitchFamily="18" charset="0"/>
                                  </a:rPr>
                                  <m:t>0</m:t>
                                </m:r>
                              </m:e>
                              <m:e>
                                <m:r>
                                  <a:rPr lang="hr-HR" i="0">
                                    <a:latin typeface="Cambria Math" panose="02040503050406030204" pitchFamily="18" charset="0"/>
                                  </a:rPr>
                                  <m:t>0</m:t>
                                </m:r>
                              </m:e>
                              <m:e>
                                <m:r>
                                  <a:rPr lang="hr-HR" i="0">
                                    <a:latin typeface="Cambria Math" panose="02040503050406030204" pitchFamily="18" charset="0"/>
                                  </a:rPr>
                                  <m:t>1</m:t>
                                </m:r>
                              </m:e>
                            </m:mr>
                          </m:m>
                        </m:e>
                      </m:d>
                    </m:oMath>
                  </m:oMathPara>
                </a14:m>
                <a:endParaRPr lang="hr-HR" dirty="0"/>
              </a:p>
            </p:txBody>
          </p:sp>
        </mc:Choice>
        <mc:Fallback xmlns="">
          <p:sp>
            <p:nvSpPr>
              <p:cNvPr id="6" name="Rectangle 5"/>
              <p:cNvSpPr>
                <a:spLocks noRot="1" noChangeAspect="1" noMove="1" noResize="1" noEditPoints="1" noAdjustHandles="1" noChangeArrowheads="1" noChangeShapeType="1" noTextEdit="1"/>
              </p:cNvSpPr>
              <p:nvPr/>
            </p:nvSpPr>
            <p:spPr>
              <a:xfrm>
                <a:off x="6271438" y="4787057"/>
                <a:ext cx="1928156" cy="972702"/>
              </a:xfrm>
              <a:prstGeom prst="rect">
                <a:avLst/>
              </a:prstGeom>
              <a:blipFill rotWithShape="0">
                <a:blip r:embed="rId5"/>
                <a:stretch>
                  <a:fillRect/>
                </a:stretch>
              </a:blipFill>
            </p:spPr>
            <p:txBody>
              <a:bodyPr/>
              <a:lstStyle/>
              <a:p>
                <a:r>
                  <a:rPr lang="hr-HR">
                    <a:noFill/>
                  </a:rPr>
                  <a:t> </a:t>
                </a:r>
              </a:p>
            </p:txBody>
          </p:sp>
        </mc:Fallback>
      </mc:AlternateContent>
      <mc:AlternateContent xmlns:mc="http://schemas.openxmlformats.org/markup-compatibility/2006" xmlns:a14="http://schemas.microsoft.com/office/drawing/2010/main">
        <mc:Choice Requires="a14">
          <p:sp>
            <p:nvSpPr>
              <p:cNvPr id="9" name="Left Arrow Callout 8"/>
              <p:cNvSpPr/>
              <p:nvPr/>
            </p:nvSpPr>
            <p:spPr>
              <a:xfrm>
                <a:off x="4804602" y="2361943"/>
                <a:ext cx="4183566" cy="301685"/>
              </a:xfrm>
              <a:prstGeom prst="leftArrowCallout">
                <a:avLst>
                  <a:gd name="adj1" fmla="val 25000"/>
                  <a:gd name="adj2" fmla="val 25000"/>
                  <a:gd name="adj3" fmla="val 25000"/>
                  <a:gd name="adj4" fmla="val 96264"/>
                </a:avLst>
              </a:prstGeom>
            </p:spPr>
            <p:style>
              <a:lnRef idx="2">
                <a:schemeClr val="dk1"/>
              </a:lnRef>
              <a:fillRef idx="1">
                <a:schemeClr val="lt1"/>
              </a:fillRef>
              <a:effectRef idx="0">
                <a:schemeClr val="dk1"/>
              </a:effectRef>
              <a:fontRef idx="minor">
                <a:schemeClr val="dk1"/>
              </a:fontRef>
            </p:style>
            <p:txBody>
              <a:bodyPr rtlCol="0" anchor="ctr"/>
              <a:lstStyle/>
              <a:p>
                <a:pPr algn="ctr"/>
                <a:r>
                  <a:rPr lang="hr-HR" dirty="0" smtClean="0">
                    <a:latin typeface="Arial" panose="020B0604020202020204" pitchFamily="34" charset="0"/>
                    <a:ea typeface="Calibri" panose="020F0502020204030204" pitchFamily="34" charset="0"/>
                    <a:cs typeface="Arial" panose="020B0604020202020204" pitchFamily="34" charset="0"/>
                  </a:rPr>
                  <a:t>Koordinata </a:t>
                </a:r>
                <a:r>
                  <a:rPr lang="hr-HR" dirty="0" err="1">
                    <a:latin typeface="Arial" panose="020B0604020202020204" pitchFamily="34" charset="0"/>
                    <a:ea typeface="Calibri" panose="020F0502020204030204" pitchFamily="34" charset="0"/>
                    <a:cs typeface="Arial" panose="020B0604020202020204" pitchFamily="34" charset="0"/>
                  </a:rPr>
                  <a:t>probodišta</a:t>
                </a:r>
                <a:r>
                  <a:rPr lang="hr-HR" dirty="0">
                    <a:latin typeface="Arial" panose="020B0604020202020204" pitchFamily="34" charset="0"/>
                    <a:ea typeface="Calibri" panose="020F0502020204030204" pitchFamily="34" charset="0"/>
                    <a:cs typeface="Arial" panose="020B0604020202020204" pitchFamily="34" charset="0"/>
                  </a:rPr>
                  <a:t> </a:t>
                </a:r>
                <a14:m>
                  <m:oMath xmlns:m="http://schemas.openxmlformats.org/officeDocument/2006/math">
                    <m:r>
                      <m:rPr>
                        <m:nor/>
                      </m:rPr>
                      <a:rPr lang="hr-HR">
                        <a:latin typeface="Cambria Math" panose="02040503050406030204" pitchFamily="18" charset="0"/>
                        <a:ea typeface="Calibri" panose="020F0502020204030204" pitchFamily="34" charset="0"/>
                        <a:cs typeface="Times New Roman" panose="02020603050405020304" pitchFamily="18" charset="0"/>
                      </a:rPr>
                      <m:t>p</m:t>
                    </m:r>
                  </m:oMath>
                </a14:m>
                <a:r>
                  <a:rPr lang="hr-HR" dirty="0">
                    <a:latin typeface="Arial" panose="020B0604020202020204" pitchFamily="34" charset="0"/>
                    <a:ea typeface="Calibri" panose="020F0502020204030204" pitchFamily="34" charset="0"/>
                    <a:cs typeface="Arial" panose="020B0604020202020204" pitchFamily="34" charset="0"/>
                  </a:rPr>
                  <a:t> ravnine slike</a:t>
                </a:r>
                <a:endParaRPr lang="hr-HR" dirty="0"/>
              </a:p>
            </p:txBody>
          </p:sp>
        </mc:Choice>
        <mc:Fallback xmlns="">
          <p:sp>
            <p:nvSpPr>
              <p:cNvPr id="9" name="Left Arrow Callout 8"/>
              <p:cNvSpPr>
                <a:spLocks noRot="1" noChangeAspect="1" noMove="1" noResize="1" noEditPoints="1" noAdjustHandles="1" noChangeArrowheads="1" noChangeShapeType="1" noTextEdit="1"/>
              </p:cNvSpPr>
              <p:nvPr/>
            </p:nvSpPr>
            <p:spPr>
              <a:xfrm>
                <a:off x="4804602" y="2361943"/>
                <a:ext cx="4183566" cy="301685"/>
              </a:xfrm>
              <a:prstGeom prst="leftArrowCallout">
                <a:avLst>
                  <a:gd name="adj1" fmla="val 25000"/>
                  <a:gd name="adj2" fmla="val 25000"/>
                  <a:gd name="adj3" fmla="val 25000"/>
                  <a:gd name="adj4" fmla="val 96264"/>
                </a:avLst>
              </a:prstGeom>
              <a:blipFill rotWithShape="0">
                <a:blip r:embed="rId6"/>
                <a:stretch>
                  <a:fillRect t="-19231" r="-145" b="-36538"/>
                </a:stretch>
              </a:blipFill>
            </p:spPr>
            <p:txBody>
              <a:bodyPr/>
              <a:lstStyle/>
              <a:p>
                <a:r>
                  <a:rPr lang="hr-HR">
                    <a:noFill/>
                  </a:rPr>
                  <a:t> </a:t>
                </a:r>
              </a:p>
            </p:txBody>
          </p:sp>
        </mc:Fallback>
      </mc:AlternateContent>
      <p:sp>
        <p:nvSpPr>
          <p:cNvPr id="18" name="Left Arrow Callout 17"/>
          <p:cNvSpPr/>
          <p:nvPr/>
        </p:nvSpPr>
        <p:spPr>
          <a:xfrm>
            <a:off x="8337817" y="5122565"/>
            <a:ext cx="1957320" cy="301685"/>
          </a:xfrm>
          <a:prstGeom prst="leftArrowCallout">
            <a:avLst>
              <a:gd name="adj1" fmla="val 25000"/>
              <a:gd name="adj2" fmla="val 25000"/>
              <a:gd name="adj3" fmla="val 25000"/>
              <a:gd name="adj4" fmla="val 93431"/>
            </a:avLst>
          </a:prstGeom>
        </p:spPr>
        <p:style>
          <a:lnRef idx="2">
            <a:schemeClr val="dk1"/>
          </a:lnRef>
          <a:fillRef idx="1">
            <a:schemeClr val="lt1"/>
          </a:fillRef>
          <a:effectRef idx="0">
            <a:schemeClr val="dk1"/>
          </a:effectRef>
          <a:fontRef idx="minor">
            <a:schemeClr val="dk1"/>
          </a:fontRef>
        </p:style>
        <p:txBody>
          <a:bodyPr rtlCol="0" anchor="ctr"/>
          <a:lstStyle/>
          <a:p>
            <a:pPr algn="ctr"/>
            <a:r>
              <a:rPr lang="hr-HR" dirty="0">
                <a:latin typeface="Arial" panose="020B0604020202020204" pitchFamily="34" charset="0"/>
                <a:cs typeface="Arial" panose="020B0604020202020204" pitchFamily="34" charset="0"/>
              </a:rPr>
              <a:t>Matrica kamere</a:t>
            </a:r>
          </a:p>
        </p:txBody>
      </p:sp>
      <mc:AlternateContent xmlns:mc="http://schemas.openxmlformats.org/markup-compatibility/2006" xmlns:a14="http://schemas.microsoft.com/office/drawing/2010/main">
        <mc:Choice Requires="a14">
          <p:sp>
            <p:nvSpPr>
              <p:cNvPr id="10" name="Rectangle 9"/>
              <p:cNvSpPr/>
              <p:nvPr/>
            </p:nvSpPr>
            <p:spPr>
              <a:xfrm>
                <a:off x="2589862" y="5122565"/>
                <a:ext cx="2053383"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hr-HR" b="0" i="0" smtClean="0"/>
                        <m:t>q</m:t>
                      </m:r>
                      <m:r>
                        <m:rPr>
                          <m:nor/>
                        </m:rPr>
                        <a:rPr lang="hr-HR" i="1"/>
                        <m:t> </m:t>
                      </m:r>
                      <m:r>
                        <a:rPr lang="hr-HR" i="0">
                          <a:latin typeface="Cambria Math" panose="02040503050406030204" pitchFamily="18" charset="0"/>
                        </a:rPr>
                        <m:t>= </m:t>
                      </m:r>
                      <m:r>
                        <m:rPr>
                          <m:nor/>
                        </m:rPr>
                        <a:rPr lang="hr-HR" i="1">
                          <a:latin typeface="Cambria Math" panose="02040503050406030204" pitchFamily="18" charset="0"/>
                        </a:rPr>
                        <m:t>K</m:t>
                      </m:r>
                      <m:r>
                        <a:rPr lang="hr-HR" i="0">
                          <a:latin typeface="Cambria Math" panose="02040503050406030204" pitchFamily="18" charset="0"/>
                        </a:rPr>
                        <m:t> </m:t>
                      </m:r>
                      <m:d>
                        <m:dPr>
                          <m:begChr m:val="["/>
                          <m:endChr m:val="]"/>
                          <m:ctrlPr>
                            <a:rPr lang="hr-HR" i="1">
                              <a:latin typeface="Cambria Math" panose="02040503050406030204" pitchFamily="18" charset="0"/>
                            </a:rPr>
                          </m:ctrlPr>
                        </m:dPr>
                        <m:e>
                          <m:r>
                            <m:rPr>
                              <m:nor/>
                            </m:rPr>
                            <a:rPr lang="hr-HR" i="1">
                              <a:latin typeface="Cambria Math" panose="02040503050406030204" pitchFamily="18" charset="0"/>
                            </a:rPr>
                            <m:t>I</m:t>
                          </m:r>
                          <m:r>
                            <m:rPr>
                              <m:nor/>
                            </m:rPr>
                            <a:rPr lang="hr-HR" i="1">
                              <a:latin typeface="Cambria Math" panose="02040503050406030204" pitchFamily="18" charset="0"/>
                            </a:rPr>
                            <m:t> </m:t>
                          </m:r>
                          <m:r>
                            <a:rPr lang="hr-HR" i="0">
                              <a:latin typeface="Cambria Math" panose="02040503050406030204" pitchFamily="18" charset="0"/>
                            </a:rPr>
                            <m:t>| 0</m:t>
                          </m:r>
                        </m:e>
                      </m:d>
                      <m:r>
                        <a:rPr lang="hr-HR" i="0">
                          <a:latin typeface="Cambria Math" panose="02040503050406030204" pitchFamily="18" charset="0"/>
                        </a:rPr>
                        <m:t> </m:t>
                      </m:r>
                      <m:sSub>
                        <m:sSubPr>
                          <m:ctrlPr>
                            <a:rPr lang="hr-HR" i="1">
                              <a:latin typeface="Cambria Math" panose="02040503050406030204" pitchFamily="18" charset="0"/>
                            </a:rPr>
                          </m:ctrlPr>
                        </m:sSubPr>
                        <m:e>
                          <m:r>
                            <m:rPr>
                              <m:nor/>
                            </m:rPr>
                            <a:rPr lang="hr-HR" b="0" i="1" smtClean="0">
                              <a:latin typeface="Cambria Math" panose="02040503050406030204" pitchFamily="18" charset="0"/>
                            </a:rPr>
                            <m:t>Q</m:t>
                          </m:r>
                        </m:e>
                        <m:sub>
                          <m:r>
                            <a:rPr lang="hr-HR" i="1">
                              <a:latin typeface="Cambria Math" panose="02040503050406030204" pitchFamily="18" charset="0"/>
                            </a:rPr>
                            <m:t>𝑐𝑎𝑚</m:t>
                          </m:r>
                        </m:sub>
                      </m:sSub>
                    </m:oMath>
                  </m:oMathPara>
                </a14:m>
                <a:endParaRPr lang="hr-HR" dirty="0"/>
              </a:p>
            </p:txBody>
          </p:sp>
        </mc:Choice>
        <mc:Fallback xmlns="">
          <p:sp>
            <p:nvSpPr>
              <p:cNvPr id="10" name="Rectangle 9"/>
              <p:cNvSpPr>
                <a:spLocks noRot="1" noChangeAspect="1" noMove="1" noResize="1" noEditPoints="1" noAdjustHandles="1" noChangeArrowheads="1" noChangeShapeType="1" noTextEdit="1"/>
              </p:cNvSpPr>
              <p:nvPr/>
            </p:nvSpPr>
            <p:spPr>
              <a:xfrm>
                <a:off x="2589862" y="5122565"/>
                <a:ext cx="2053383" cy="369332"/>
              </a:xfrm>
              <a:prstGeom prst="rect">
                <a:avLst/>
              </a:prstGeom>
              <a:blipFill rotWithShape="0">
                <a:blip r:embed="rId7"/>
                <a:stretch>
                  <a:fillRect b="-13115"/>
                </a:stretch>
              </a:blipFill>
            </p:spPr>
            <p:txBody>
              <a:bodyPr/>
              <a:lstStyle/>
              <a:p>
                <a:r>
                  <a:rPr lang="hr-HR">
                    <a:noFill/>
                  </a:rPr>
                  <a:t> </a:t>
                </a:r>
              </a:p>
            </p:txBody>
          </p:sp>
        </mc:Fallback>
      </mc:AlternateContent>
      <p:sp>
        <p:nvSpPr>
          <p:cNvPr id="12" name="Right Arrow Callout 11"/>
          <p:cNvSpPr/>
          <p:nvPr/>
        </p:nvSpPr>
        <p:spPr>
          <a:xfrm>
            <a:off x="1018079" y="5132718"/>
            <a:ext cx="1571784" cy="369332"/>
          </a:xfrm>
          <a:prstGeom prst="rightArrowCallout">
            <a:avLst>
              <a:gd name="adj1" fmla="val 25000"/>
              <a:gd name="adj2" fmla="val 25000"/>
              <a:gd name="adj3" fmla="val 25000"/>
              <a:gd name="adj4" fmla="val 87752"/>
            </a:avLst>
          </a:prstGeom>
        </p:spPr>
        <p:style>
          <a:lnRef idx="2">
            <a:schemeClr val="dk1"/>
          </a:lnRef>
          <a:fillRef idx="1">
            <a:schemeClr val="lt1"/>
          </a:fillRef>
          <a:effectRef idx="0">
            <a:schemeClr val="dk1"/>
          </a:effectRef>
          <a:fontRef idx="minor">
            <a:schemeClr val="dk1"/>
          </a:fontRef>
        </p:style>
        <p:txBody>
          <a:bodyPr rtlCol="0" anchor="ctr"/>
          <a:lstStyle/>
          <a:p>
            <a:pPr algn="ctr"/>
            <a:r>
              <a:rPr lang="hr-HR" dirty="0" smtClean="0">
                <a:latin typeface="Arial" panose="020B0604020202020204" pitchFamily="34" charset="0"/>
                <a:cs typeface="Arial" panose="020B0604020202020204" pitchFamily="34" charset="0"/>
              </a:rPr>
              <a:t>Točka slike</a:t>
            </a:r>
            <a:endParaRPr lang="hr-HR" dirty="0">
              <a:latin typeface="Arial" panose="020B0604020202020204" pitchFamily="34" charset="0"/>
              <a:cs typeface="Arial" panose="020B0604020202020204" pitchFamily="34" charset="0"/>
            </a:endParaRPr>
          </a:p>
        </p:txBody>
      </p:sp>
      <p:sp>
        <p:nvSpPr>
          <p:cNvPr id="19" name="Up Arrow Callout 18"/>
          <p:cNvSpPr/>
          <p:nvPr/>
        </p:nvSpPr>
        <p:spPr>
          <a:xfrm>
            <a:off x="3295684" y="5579318"/>
            <a:ext cx="1767840" cy="496175"/>
          </a:xfrm>
          <a:prstGeom prst="upArrowCallou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hr-HR" dirty="0" smtClean="0">
                <a:solidFill>
                  <a:schemeClr val="tx1"/>
                </a:solidFill>
                <a:latin typeface="Arial" panose="020B0604020202020204" pitchFamily="34" charset="0"/>
                <a:cs typeface="Arial" panose="020B0604020202020204" pitchFamily="34" charset="0"/>
              </a:rPr>
              <a:t>Točka prostora</a:t>
            </a:r>
            <a:endParaRPr lang="hr-HR" dirty="0">
              <a:solidFill>
                <a:schemeClr val="tx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3" name="TextBox 12"/>
              <p:cNvSpPr txBox="1"/>
              <p:nvPr/>
            </p:nvSpPr>
            <p:spPr>
              <a:xfrm>
                <a:off x="4353425" y="1678496"/>
                <a:ext cx="4071692" cy="4324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hr-HR" i="1">
                          <a:latin typeface="Cambria Math" panose="02040503050406030204" pitchFamily="18" charset="0"/>
                        </a:rPr>
                        <m:t>(</m:t>
                      </m:r>
                      <m:r>
                        <a:rPr lang="hr-HR" i="1">
                          <a:latin typeface="Cambria Math" panose="02040503050406030204" pitchFamily="18" charset="0"/>
                        </a:rPr>
                        <m:t>𝑋</m:t>
                      </m:r>
                      <m:r>
                        <a:rPr lang="hr-HR" i="1">
                          <a:latin typeface="Cambria Math" panose="02040503050406030204" pitchFamily="18" charset="0"/>
                        </a:rPr>
                        <m:t>,</m:t>
                      </m:r>
                      <m:r>
                        <a:rPr lang="hr-HR" i="1">
                          <a:latin typeface="Cambria Math" panose="02040503050406030204" pitchFamily="18" charset="0"/>
                        </a:rPr>
                        <m:t>𝑌</m:t>
                      </m:r>
                      <m:r>
                        <a:rPr lang="hr-HR" i="1">
                          <a:latin typeface="Cambria Math" panose="02040503050406030204" pitchFamily="18" charset="0"/>
                        </a:rPr>
                        <m:t>,</m:t>
                      </m:r>
                      <m:r>
                        <a:rPr lang="hr-HR" i="1">
                          <a:latin typeface="Cambria Math" panose="02040503050406030204" pitchFamily="18" charset="0"/>
                        </a:rPr>
                        <m:t>𝑍</m:t>
                      </m:r>
                      <m:sSup>
                        <m:sSupPr>
                          <m:ctrlPr>
                            <a:rPr lang="hr-HR" i="1">
                              <a:latin typeface="Cambria Math" panose="02040503050406030204" pitchFamily="18" charset="0"/>
                            </a:rPr>
                          </m:ctrlPr>
                        </m:sSupPr>
                        <m:e>
                          <m:r>
                            <a:rPr lang="hr-HR" i="1">
                              <a:latin typeface="Cambria Math" panose="02040503050406030204" pitchFamily="18" charset="0"/>
                            </a:rPr>
                            <m:t>)</m:t>
                          </m:r>
                        </m:e>
                        <m:sup>
                          <m:r>
                            <a:rPr lang="hr-HR" i="1">
                              <a:latin typeface="Cambria Math" panose="02040503050406030204" pitchFamily="18" charset="0"/>
                            </a:rPr>
                            <m:t>𝑇</m:t>
                          </m:r>
                        </m:sup>
                      </m:sSup>
                      <m:r>
                        <a:rPr lang="hr-HR" i="1">
                          <a:latin typeface="Cambria Math" panose="02040503050406030204" pitchFamily="18" charset="0"/>
                        </a:rPr>
                        <m:t> </m:t>
                      </m:r>
                      <m:r>
                        <a:rPr lang="hr-HR">
                          <a:latin typeface="Cambria Math" panose="02040503050406030204" pitchFamily="18" charset="0"/>
                        </a:rPr>
                        <m:t>↦  </m:t>
                      </m:r>
                      <m:r>
                        <a:rPr lang="hr-HR" i="1">
                          <a:latin typeface="Cambria Math" panose="02040503050406030204" pitchFamily="18" charset="0"/>
                        </a:rPr>
                        <m:t>( </m:t>
                      </m:r>
                      <m:r>
                        <a:rPr lang="hr-HR" i="1">
                          <a:latin typeface="Cambria Math" panose="02040503050406030204" pitchFamily="18" charset="0"/>
                        </a:rPr>
                        <m:t>𝑓𝑋</m:t>
                      </m:r>
                      <m:r>
                        <a:rPr lang="hr-HR" i="1">
                          <a:latin typeface="Cambria Math" panose="02040503050406030204" pitchFamily="18" charset="0"/>
                        </a:rPr>
                        <m:t>/</m:t>
                      </m:r>
                      <m:r>
                        <a:rPr lang="hr-HR" i="1">
                          <a:latin typeface="Cambria Math" panose="02040503050406030204" pitchFamily="18" charset="0"/>
                        </a:rPr>
                        <m:t>𝑍</m:t>
                      </m:r>
                      <m:r>
                        <a:rPr lang="hr-HR" i="1">
                          <a:latin typeface="Cambria Math" panose="02040503050406030204" pitchFamily="18" charset="0"/>
                        </a:rPr>
                        <m:t>+</m:t>
                      </m:r>
                      <m:sSub>
                        <m:sSubPr>
                          <m:ctrlPr>
                            <a:rPr lang="hr-HR" i="1">
                              <a:latin typeface="Cambria Math" panose="02040503050406030204" pitchFamily="18" charset="0"/>
                            </a:rPr>
                          </m:ctrlPr>
                        </m:sSubPr>
                        <m:e>
                          <m:r>
                            <a:rPr lang="hr-HR" i="1">
                              <a:latin typeface="Cambria Math" panose="02040503050406030204" pitchFamily="18" charset="0"/>
                            </a:rPr>
                            <m:t>𝑐</m:t>
                          </m:r>
                        </m:e>
                        <m:sub>
                          <m:r>
                            <a:rPr lang="hr-HR" i="1">
                              <a:latin typeface="Cambria Math" panose="02040503050406030204" pitchFamily="18" charset="0"/>
                            </a:rPr>
                            <m:t>𝑥</m:t>
                          </m:r>
                        </m:sub>
                      </m:sSub>
                      <m:r>
                        <a:rPr lang="hr-HR" i="1">
                          <a:latin typeface="Cambria Math" panose="02040503050406030204" pitchFamily="18" charset="0"/>
                        </a:rPr>
                        <m:t>, </m:t>
                      </m:r>
                      <m:r>
                        <a:rPr lang="hr-HR" i="1">
                          <a:latin typeface="Cambria Math" panose="02040503050406030204" pitchFamily="18" charset="0"/>
                        </a:rPr>
                        <m:t>𝑓𝑌</m:t>
                      </m:r>
                      <m:r>
                        <a:rPr lang="hr-HR" i="1">
                          <a:latin typeface="Cambria Math" panose="02040503050406030204" pitchFamily="18" charset="0"/>
                        </a:rPr>
                        <m:t>/</m:t>
                      </m:r>
                      <m:r>
                        <a:rPr lang="hr-HR" i="1">
                          <a:latin typeface="Cambria Math" panose="02040503050406030204" pitchFamily="18" charset="0"/>
                        </a:rPr>
                        <m:t>𝑍</m:t>
                      </m:r>
                      <m:sSup>
                        <m:sSupPr>
                          <m:ctrlPr>
                            <a:rPr lang="hr-HR" i="1">
                              <a:latin typeface="Cambria Math" panose="02040503050406030204" pitchFamily="18" charset="0"/>
                            </a:rPr>
                          </m:ctrlPr>
                        </m:sSupPr>
                        <m:e>
                          <m:r>
                            <a:rPr lang="hr-HR" i="1">
                              <a:latin typeface="Cambria Math" panose="02040503050406030204" pitchFamily="18" charset="0"/>
                            </a:rPr>
                            <m:t>+</m:t>
                          </m:r>
                          <m:sSub>
                            <m:sSubPr>
                              <m:ctrlPr>
                                <a:rPr lang="hr-HR" i="1">
                                  <a:latin typeface="Cambria Math" panose="02040503050406030204" pitchFamily="18" charset="0"/>
                                </a:rPr>
                              </m:ctrlPr>
                            </m:sSubPr>
                            <m:e>
                              <m:r>
                                <a:rPr lang="hr-HR" i="1">
                                  <a:latin typeface="Cambria Math" panose="02040503050406030204" pitchFamily="18" charset="0"/>
                                </a:rPr>
                                <m:t>𝑐</m:t>
                              </m:r>
                            </m:e>
                            <m:sub>
                              <m:r>
                                <a:rPr lang="hr-HR" i="1">
                                  <a:latin typeface="Cambria Math" panose="02040503050406030204" pitchFamily="18" charset="0"/>
                                </a:rPr>
                                <m:t>𝑦</m:t>
                              </m:r>
                            </m:sub>
                          </m:sSub>
                          <m:r>
                            <a:rPr lang="hr-HR" i="1">
                              <a:latin typeface="Cambria Math" panose="02040503050406030204" pitchFamily="18" charset="0"/>
                            </a:rPr>
                            <m:t> )</m:t>
                          </m:r>
                        </m:e>
                        <m:sup>
                          <m:r>
                            <a:rPr lang="hr-HR" i="1">
                              <a:latin typeface="Cambria Math" panose="02040503050406030204" pitchFamily="18" charset="0"/>
                            </a:rPr>
                            <m:t>𝑇</m:t>
                          </m:r>
                        </m:sup>
                      </m:sSup>
                    </m:oMath>
                  </m:oMathPara>
                </a14:m>
                <a:endParaRPr lang="hr-HR" dirty="0"/>
              </a:p>
            </p:txBody>
          </p:sp>
        </mc:Choice>
        <mc:Fallback xmlns="">
          <p:sp>
            <p:nvSpPr>
              <p:cNvPr id="13" name="TextBox 12"/>
              <p:cNvSpPr txBox="1">
                <a:spLocks noRot="1" noChangeAspect="1" noMove="1" noResize="1" noEditPoints="1" noAdjustHandles="1" noChangeArrowheads="1" noChangeShapeType="1" noTextEdit="1"/>
              </p:cNvSpPr>
              <p:nvPr/>
            </p:nvSpPr>
            <p:spPr>
              <a:xfrm>
                <a:off x="4353425" y="1678496"/>
                <a:ext cx="4071692" cy="432491"/>
              </a:xfrm>
              <a:prstGeom prst="rect">
                <a:avLst/>
              </a:prstGeom>
              <a:blipFill rotWithShape="0">
                <a:blip r:embed="rId8"/>
                <a:stretch>
                  <a:fillRect b="-7042"/>
                </a:stretch>
              </a:blipFill>
            </p:spPr>
            <p:txBody>
              <a:bodyPr/>
              <a:lstStyle/>
              <a:p>
                <a:r>
                  <a:rPr lang="hr-HR">
                    <a:noFill/>
                  </a:rPr>
                  <a:t> </a:t>
                </a:r>
              </a:p>
            </p:txBody>
          </p:sp>
        </mc:Fallback>
      </mc:AlternateContent>
    </p:spTree>
    <p:extLst>
      <p:ext uri="{BB962C8B-B14F-4D97-AF65-F5344CB8AC3E}">
        <p14:creationId xmlns:p14="http://schemas.microsoft.com/office/powerpoint/2010/main" val="805636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r-HR" b="1" u="sng" dirty="0" smtClean="0">
                <a:latin typeface="Arial" panose="020B0604020202020204" pitchFamily="34" charset="0"/>
                <a:cs typeface="Arial" panose="020B0604020202020204" pitchFamily="34" charset="0"/>
              </a:rPr>
              <a:t>Model stvaranja slike</a:t>
            </a:r>
            <a:endParaRPr lang="hr-HR" b="1" u="sng"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4" name="TextBox 3"/>
              <p:cNvSpPr txBox="1"/>
              <p:nvPr/>
            </p:nvSpPr>
            <p:spPr>
              <a:xfrm>
                <a:off x="4517747" y="1690688"/>
                <a:ext cx="2234521" cy="3781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hr-HR" i="1">
                              <a:latin typeface="Cambria Math" panose="02040503050406030204" pitchFamily="18" charset="0"/>
                            </a:rPr>
                          </m:ctrlPr>
                        </m:sSubPr>
                        <m:e>
                          <m:acc>
                            <m:accPr>
                              <m:chr m:val="̃"/>
                              <m:ctrlPr>
                                <a:rPr lang="hr-HR" i="1">
                                  <a:latin typeface="Cambria Math" panose="02040503050406030204" pitchFamily="18" charset="0"/>
                                </a:rPr>
                              </m:ctrlPr>
                            </m:accPr>
                            <m:e>
                              <m:r>
                                <m:rPr>
                                  <m:nor/>
                                </m:rPr>
                                <a:rPr lang="hr-HR" b="0" i="0" smtClean="0"/>
                                <m:t>Q</m:t>
                              </m:r>
                            </m:e>
                          </m:acc>
                        </m:e>
                        <m:sub>
                          <m:r>
                            <a:rPr lang="hr-HR" i="1">
                              <a:latin typeface="Cambria Math" panose="02040503050406030204" pitchFamily="18" charset="0"/>
                            </a:rPr>
                            <m:t>𝑐𝑎𝑚</m:t>
                          </m:r>
                        </m:sub>
                      </m:sSub>
                      <m:r>
                        <a:rPr lang="hr-HR" b="1" i="1">
                          <a:latin typeface="Cambria Math" panose="02040503050406030204" pitchFamily="18" charset="0"/>
                        </a:rPr>
                        <m:t> =  </m:t>
                      </m:r>
                      <m:r>
                        <m:rPr>
                          <m:nor/>
                        </m:rPr>
                        <a:rPr lang="hr-HR"/>
                        <m:t>R</m:t>
                      </m:r>
                      <m:r>
                        <a:rPr lang="hr-HR" i="1">
                          <a:latin typeface="Cambria Math" panose="02040503050406030204" pitchFamily="18" charset="0"/>
                        </a:rPr>
                        <m:t> (</m:t>
                      </m:r>
                      <m:acc>
                        <m:accPr>
                          <m:chr m:val="̃"/>
                          <m:ctrlPr>
                            <a:rPr lang="hr-HR" i="1">
                              <a:latin typeface="Cambria Math" panose="02040503050406030204" pitchFamily="18" charset="0"/>
                            </a:rPr>
                          </m:ctrlPr>
                        </m:accPr>
                        <m:e>
                          <m:r>
                            <m:rPr>
                              <m:nor/>
                            </m:rPr>
                            <a:rPr lang="hr-HR" b="0" i="0" smtClean="0"/>
                            <m:t>Q</m:t>
                          </m:r>
                        </m:e>
                      </m:acc>
                      <m:r>
                        <a:rPr lang="hr-HR" i="1">
                          <a:latin typeface="Cambria Math" panose="02040503050406030204" pitchFamily="18" charset="0"/>
                        </a:rPr>
                        <m:t> − </m:t>
                      </m:r>
                      <m:acc>
                        <m:accPr>
                          <m:chr m:val="̃"/>
                          <m:ctrlPr>
                            <a:rPr lang="hr-HR" b="1" i="1">
                              <a:latin typeface="Cambria Math" panose="02040503050406030204" pitchFamily="18" charset="0"/>
                            </a:rPr>
                          </m:ctrlPr>
                        </m:accPr>
                        <m:e>
                          <m:r>
                            <m:rPr>
                              <m:nor/>
                            </m:rPr>
                            <a:rPr lang="hr-HR"/>
                            <m:t>C</m:t>
                          </m:r>
                        </m:e>
                      </m:acc>
                      <m:r>
                        <a:rPr lang="hr-HR" i="1">
                          <a:latin typeface="Cambria Math" panose="02040503050406030204" pitchFamily="18" charset="0"/>
                        </a:rPr>
                        <m:t>)</m:t>
                      </m:r>
                    </m:oMath>
                  </m:oMathPara>
                </a14:m>
                <a:endParaRPr lang="hr-HR" dirty="0"/>
              </a:p>
            </p:txBody>
          </p:sp>
        </mc:Choice>
        <mc:Fallback xmlns="">
          <p:sp>
            <p:nvSpPr>
              <p:cNvPr id="4" name="TextBox 3"/>
              <p:cNvSpPr txBox="1">
                <a:spLocks noRot="1" noChangeAspect="1" noMove="1" noResize="1" noEditPoints="1" noAdjustHandles="1" noChangeArrowheads="1" noChangeShapeType="1" noTextEdit="1"/>
              </p:cNvSpPr>
              <p:nvPr/>
            </p:nvSpPr>
            <p:spPr>
              <a:xfrm>
                <a:off x="4517747" y="1690688"/>
                <a:ext cx="2234521" cy="378180"/>
              </a:xfrm>
              <a:prstGeom prst="rect">
                <a:avLst/>
              </a:prstGeom>
              <a:blipFill rotWithShape="0">
                <a:blip r:embed="rId3"/>
                <a:stretch>
                  <a:fillRect t="-6452" r="-4632" b="-14516"/>
                </a:stretch>
              </a:blipFill>
            </p:spPr>
            <p:txBody>
              <a:bodyPr/>
              <a:lstStyle/>
              <a:p>
                <a:r>
                  <a:rPr lang="hr-HR">
                    <a:noFill/>
                  </a:rPr>
                  <a:t> </a:t>
                </a:r>
              </a:p>
            </p:txBody>
          </p:sp>
        </mc:Fallback>
      </mc:AlternateContent>
      <p:sp>
        <p:nvSpPr>
          <p:cNvPr id="13" name="Up Arrow Callout 12"/>
          <p:cNvSpPr/>
          <p:nvPr/>
        </p:nvSpPr>
        <p:spPr>
          <a:xfrm>
            <a:off x="5495249" y="2033244"/>
            <a:ext cx="1767840" cy="956231"/>
          </a:xfrm>
          <a:prstGeom prst="upArrowCallout">
            <a:avLst>
              <a:gd name="adj1" fmla="val 6441"/>
              <a:gd name="adj2" fmla="val 15567"/>
              <a:gd name="adj3" fmla="val 29922"/>
              <a:gd name="adj4" fmla="val 24164"/>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hr-HR" dirty="0" smtClean="0">
                <a:solidFill>
                  <a:schemeClr val="tx1"/>
                </a:solidFill>
                <a:latin typeface="Arial" panose="020B0604020202020204" pitchFamily="34" charset="0"/>
                <a:cs typeface="Arial" panose="020B0604020202020204" pitchFamily="34" charset="0"/>
              </a:rPr>
              <a:t>Centar kamere</a:t>
            </a:r>
            <a:endParaRPr lang="hr-HR" dirty="0">
              <a:solidFill>
                <a:schemeClr val="tx1"/>
              </a:solidFill>
              <a:latin typeface="Arial" panose="020B0604020202020204" pitchFamily="34" charset="0"/>
              <a:cs typeface="Arial" panose="020B0604020202020204" pitchFamily="34" charset="0"/>
            </a:endParaRPr>
          </a:p>
        </p:txBody>
      </p:sp>
      <p:sp>
        <p:nvSpPr>
          <p:cNvPr id="14" name="Up Arrow Callout 13"/>
          <p:cNvSpPr/>
          <p:nvPr/>
        </p:nvSpPr>
        <p:spPr>
          <a:xfrm>
            <a:off x="3855713" y="1985589"/>
            <a:ext cx="3492431" cy="1552242"/>
          </a:xfrm>
          <a:prstGeom prst="upArrowCallout">
            <a:avLst>
              <a:gd name="adj1" fmla="val 3701"/>
              <a:gd name="adj2" fmla="val 8957"/>
              <a:gd name="adj3" fmla="val 29922"/>
              <a:gd name="adj4" fmla="val 24164"/>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hr-HR" dirty="0" smtClean="0">
                <a:solidFill>
                  <a:schemeClr val="tx1"/>
                </a:solidFill>
                <a:latin typeface="Arial" panose="020B0604020202020204" pitchFamily="34" charset="0"/>
                <a:cs typeface="Arial" panose="020B0604020202020204" pitchFamily="34" charset="0"/>
              </a:rPr>
              <a:t>Orijentacija podsustava kamere</a:t>
            </a:r>
            <a:endParaRPr lang="hr-HR" dirty="0">
              <a:solidFill>
                <a:schemeClr val="tx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Rectangle 2"/>
              <p:cNvSpPr/>
              <p:nvPr/>
            </p:nvSpPr>
            <p:spPr>
              <a:xfrm>
                <a:off x="3538134" y="3667241"/>
                <a:ext cx="4214166" cy="11269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hr-HR" i="1">
                              <a:latin typeface="Cambria Math" panose="02040503050406030204" pitchFamily="18" charset="0"/>
                            </a:rPr>
                          </m:ctrlPr>
                        </m:sSubPr>
                        <m:e>
                          <m:r>
                            <m:rPr>
                              <m:nor/>
                            </m:rPr>
                            <a:rPr lang="hr-HR" b="0" i="0" smtClean="0"/>
                            <m:t>Q</m:t>
                          </m:r>
                        </m:e>
                        <m:sub>
                          <m:r>
                            <a:rPr lang="hr-HR" i="1">
                              <a:latin typeface="Cambria Math" panose="02040503050406030204" pitchFamily="18" charset="0"/>
                            </a:rPr>
                            <m:t>𝑐𝑎𝑚</m:t>
                          </m:r>
                        </m:sub>
                      </m:sSub>
                      <m:r>
                        <a:rPr lang="hr-HR" i="1">
                          <a:latin typeface="Cambria Math" panose="02040503050406030204" pitchFamily="18" charset="0"/>
                        </a:rPr>
                        <m:t> =  </m:t>
                      </m:r>
                      <m:d>
                        <m:dPr>
                          <m:begChr m:val="["/>
                          <m:endChr m:val="]"/>
                          <m:ctrlPr>
                            <a:rPr lang="hr-HR" i="1">
                              <a:latin typeface="Cambria Math" panose="02040503050406030204" pitchFamily="18" charset="0"/>
                            </a:rPr>
                          </m:ctrlPr>
                        </m:dPr>
                        <m:e>
                          <m:m>
                            <m:mPr>
                              <m:mcs>
                                <m:mc>
                                  <m:mcPr>
                                    <m:count m:val="2"/>
                                    <m:mcJc m:val="center"/>
                                  </m:mcPr>
                                </m:mc>
                              </m:mcs>
                              <m:ctrlPr>
                                <a:rPr lang="hr-HR" i="1">
                                  <a:latin typeface="Cambria Math" panose="02040503050406030204" pitchFamily="18" charset="0"/>
                                </a:rPr>
                              </m:ctrlPr>
                            </m:mPr>
                            <m:mr>
                              <m:e>
                                <m:r>
                                  <m:rPr>
                                    <m:nor/>
                                  </m:rPr>
                                  <a:rPr lang="hr-HR"/>
                                  <m:t>R</m:t>
                                </m:r>
                              </m:e>
                              <m:e>
                                <m:r>
                                  <a:rPr lang="hr-HR" i="1">
                                    <a:latin typeface="Cambria Math" panose="02040503050406030204" pitchFamily="18" charset="0"/>
                                  </a:rPr>
                                  <m:t>−</m:t>
                                </m:r>
                                <m:r>
                                  <m:rPr>
                                    <m:nor/>
                                  </m:rPr>
                                  <a:rPr lang="hr-HR"/>
                                  <m:t>R</m:t>
                                </m:r>
                                <m:acc>
                                  <m:accPr>
                                    <m:chr m:val="̃"/>
                                    <m:ctrlPr>
                                      <a:rPr lang="hr-HR" b="1" i="1">
                                        <a:latin typeface="Cambria Math" panose="02040503050406030204" pitchFamily="18" charset="0"/>
                                      </a:rPr>
                                    </m:ctrlPr>
                                  </m:accPr>
                                  <m:e>
                                    <m:r>
                                      <m:rPr>
                                        <m:nor/>
                                      </m:rPr>
                                      <a:rPr lang="hr-HR"/>
                                      <m:t>C</m:t>
                                    </m:r>
                                  </m:e>
                                </m:acc>
                              </m:e>
                            </m:mr>
                            <m:mr>
                              <m:e>
                                <m:r>
                                  <a:rPr lang="hr-HR" i="1">
                                    <a:latin typeface="Cambria Math" panose="02040503050406030204" pitchFamily="18" charset="0"/>
                                  </a:rPr>
                                  <m:t>0</m:t>
                                </m:r>
                              </m:e>
                              <m:e>
                                <m:r>
                                  <a:rPr lang="hr-HR" i="1">
                                    <a:latin typeface="Cambria Math" panose="02040503050406030204" pitchFamily="18" charset="0"/>
                                  </a:rPr>
                                  <m:t>1</m:t>
                                </m:r>
                              </m:e>
                            </m:mr>
                          </m:m>
                        </m:e>
                      </m:d>
                      <m:r>
                        <a:rPr lang="hr-HR" i="1">
                          <a:latin typeface="Cambria Math" panose="02040503050406030204" pitchFamily="18" charset="0"/>
                        </a:rPr>
                        <m:t> </m:t>
                      </m:r>
                      <m:d>
                        <m:dPr>
                          <m:ctrlPr>
                            <a:rPr lang="hr-HR" i="1">
                              <a:latin typeface="Cambria Math" panose="02040503050406030204" pitchFamily="18" charset="0"/>
                            </a:rPr>
                          </m:ctrlPr>
                        </m:dPr>
                        <m:e>
                          <m:m>
                            <m:mPr>
                              <m:mcs>
                                <m:mc>
                                  <m:mcPr>
                                    <m:count m:val="1"/>
                                    <m:mcJc m:val="center"/>
                                  </m:mcPr>
                                </m:mc>
                              </m:mcs>
                              <m:ctrlPr>
                                <a:rPr lang="hr-HR" i="1">
                                  <a:latin typeface="Cambria Math" panose="02040503050406030204" pitchFamily="18" charset="0"/>
                                </a:rPr>
                              </m:ctrlPr>
                            </m:mPr>
                            <m:mr>
                              <m:e>
                                <m:r>
                                  <a:rPr lang="hr-HR" i="1">
                                    <a:latin typeface="Cambria Math" panose="02040503050406030204" pitchFamily="18" charset="0"/>
                                  </a:rPr>
                                  <m:t>𝑋</m:t>
                                </m:r>
                              </m:e>
                            </m:mr>
                            <m:mr>
                              <m:e>
                                <m:r>
                                  <a:rPr lang="hr-HR" i="1">
                                    <a:latin typeface="Cambria Math" panose="02040503050406030204" pitchFamily="18" charset="0"/>
                                  </a:rPr>
                                  <m:t>𝑌</m:t>
                                </m:r>
                              </m:e>
                            </m:mr>
                            <m:mr>
                              <m:e>
                                <m:r>
                                  <a:rPr lang="hr-HR" i="1">
                                    <a:latin typeface="Cambria Math" panose="02040503050406030204" pitchFamily="18" charset="0"/>
                                  </a:rPr>
                                  <m:t>𝑍</m:t>
                                </m:r>
                              </m:e>
                            </m:mr>
                            <m:mr>
                              <m:e>
                                <m:r>
                                  <a:rPr lang="hr-HR" i="1">
                                    <a:latin typeface="Cambria Math" panose="02040503050406030204" pitchFamily="18" charset="0"/>
                                  </a:rPr>
                                  <m:t>1</m:t>
                                </m:r>
                              </m:e>
                            </m:mr>
                          </m:m>
                        </m:e>
                      </m:d>
                      <m:r>
                        <a:rPr lang="hr-HR" i="1">
                          <a:latin typeface="Cambria Math" panose="02040503050406030204" pitchFamily="18" charset="0"/>
                        </a:rPr>
                        <m:t>= </m:t>
                      </m:r>
                      <m:d>
                        <m:dPr>
                          <m:begChr m:val="["/>
                          <m:endChr m:val="]"/>
                          <m:ctrlPr>
                            <a:rPr lang="hr-HR" i="1">
                              <a:latin typeface="Cambria Math" panose="02040503050406030204" pitchFamily="18" charset="0"/>
                            </a:rPr>
                          </m:ctrlPr>
                        </m:dPr>
                        <m:e>
                          <m:m>
                            <m:mPr>
                              <m:mcs>
                                <m:mc>
                                  <m:mcPr>
                                    <m:count m:val="2"/>
                                    <m:mcJc m:val="center"/>
                                  </m:mcPr>
                                </m:mc>
                              </m:mcs>
                              <m:ctrlPr>
                                <a:rPr lang="hr-HR" i="1">
                                  <a:latin typeface="Cambria Math" panose="02040503050406030204" pitchFamily="18" charset="0"/>
                                </a:rPr>
                              </m:ctrlPr>
                            </m:mPr>
                            <m:mr>
                              <m:e>
                                <m:r>
                                  <m:rPr>
                                    <m:nor/>
                                  </m:rPr>
                                  <a:rPr lang="hr-HR"/>
                                  <m:t>R</m:t>
                                </m:r>
                              </m:e>
                              <m:e>
                                <m:r>
                                  <a:rPr lang="hr-HR" i="1">
                                    <a:latin typeface="Cambria Math" panose="02040503050406030204" pitchFamily="18" charset="0"/>
                                  </a:rPr>
                                  <m:t>−</m:t>
                                </m:r>
                                <m:r>
                                  <m:rPr>
                                    <m:nor/>
                                  </m:rPr>
                                  <a:rPr lang="hr-HR"/>
                                  <m:t>R</m:t>
                                </m:r>
                                <m:acc>
                                  <m:accPr>
                                    <m:chr m:val="̃"/>
                                    <m:ctrlPr>
                                      <a:rPr lang="hr-HR" b="1" i="1">
                                        <a:latin typeface="Cambria Math" panose="02040503050406030204" pitchFamily="18" charset="0"/>
                                      </a:rPr>
                                    </m:ctrlPr>
                                  </m:accPr>
                                  <m:e>
                                    <m:r>
                                      <m:rPr>
                                        <m:nor/>
                                      </m:rPr>
                                      <a:rPr lang="hr-HR"/>
                                      <m:t>C</m:t>
                                    </m:r>
                                  </m:e>
                                </m:acc>
                              </m:e>
                            </m:mr>
                            <m:mr>
                              <m:e>
                                <m:r>
                                  <a:rPr lang="hr-HR" i="1">
                                    <a:latin typeface="Cambria Math" panose="02040503050406030204" pitchFamily="18" charset="0"/>
                                  </a:rPr>
                                  <m:t>0</m:t>
                                </m:r>
                              </m:e>
                              <m:e>
                                <m:r>
                                  <a:rPr lang="hr-HR" i="1">
                                    <a:latin typeface="Cambria Math" panose="02040503050406030204" pitchFamily="18" charset="0"/>
                                  </a:rPr>
                                  <m:t>1</m:t>
                                </m:r>
                              </m:e>
                            </m:mr>
                          </m:m>
                        </m:e>
                      </m:d>
                      <m:r>
                        <m:rPr>
                          <m:nor/>
                        </m:rPr>
                        <a:rPr lang="hr-HR" b="0" i="0" smtClean="0"/>
                        <m:t>Q</m:t>
                      </m:r>
                    </m:oMath>
                  </m:oMathPara>
                </a14:m>
                <a:endParaRPr lang="hr-HR" dirty="0"/>
              </a:p>
            </p:txBody>
          </p:sp>
        </mc:Choice>
        <mc:Fallback xmlns="">
          <p:sp>
            <p:nvSpPr>
              <p:cNvPr id="3" name="Rectangle 2"/>
              <p:cNvSpPr>
                <a:spLocks noRot="1" noChangeAspect="1" noMove="1" noResize="1" noEditPoints="1" noAdjustHandles="1" noChangeArrowheads="1" noChangeShapeType="1" noTextEdit="1"/>
              </p:cNvSpPr>
              <p:nvPr/>
            </p:nvSpPr>
            <p:spPr>
              <a:xfrm>
                <a:off x="3538134" y="3667241"/>
                <a:ext cx="4214166" cy="1126975"/>
              </a:xfrm>
              <a:prstGeom prst="rect">
                <a:avLst/>
              </a:prstGeom>
              <a:blipFill rotWithShape="0">
                <a:blip r:embed="rId4"/>
                <a:stretch>
                  <a:fillRect/>
                </a:stretch>
              </a:blipFill>
            </p:spPr>
            <p:txBody>
              <a:bodyPr/>
              <a:lstStyle/>
              <a:p>
                <a:r>
                  <a:rPr lang="hr-HR">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901841" y="5109401"/>
                <a:ext cx="2954655" cy="404983"/>
              </a:xfrm>
              <a:prstGeom prst="rect">
                <a:avLst/>
              </a:prstGeom>
            </p:spPr>
            <p:txBody>
              <a:bodyPr wrap="none">
                <a:spAutoFit/>
              </a:bodyPr>
              <a:lstStyle/>
              <a:p>
                <a14:m>
                  <m:oMath xmlns:m="http://schemas.openxmlformats.org/officeDocument/2006/math">
                    <m:r>
                      <m:rPr>
                        <m:nor/>
                      </m:rPr>
                      <a:rPr lang="hr-HR" b="0" i="0" smtClean="0">
                        <a:latin typeface="Cambria Math" panose="02040503050406030204" pitchFamily="18" charset="0"/>
                        <a:ea typeface="Calibri" panose="020F0502020204030204" pitchFamily="34" charset="0"/>
                        <a:cs typeface="Times New Roman" panose="02020603050405020304" pitchFamily="18" charset="0"/>
                      </a:rPr>
                      <m:t>q</m:t>
                    </m:r>
                    <m:r>
                      <m:rPr>
                        <m:nor/>
                      </m:rPr>
                      <a:rPr lang="hr-HR" b="1">
                        <a:latin typeface="Cambria Math" panose="02040503050406030204" pitchFamily="18" charset="0"/>
                        <a:ea typeface="Calibri" panose="020F0502020204030204" pitchFamily="34" charset="0"/>
                        <a:cs typeface="Times New Roman" panose="02020603050405020304" pitchFamily="18" charset="0"/>
                      </a:rPr>
                      <m:t> </m:t>
                    </m:r>
                    <m:r>
                      <a:rPr lang="hr-HR" i="1">
                        <a:effectLst/>
                        <a:latin typeface="Cambria Math" panose="02040503050406030204" pitchFamily="18" charset="0"/>
                        <a:ea typeface="Calibri" panose="020F0502020204030204" pitchFamily="34" charset="0"/>
                        <a:cs typeface="Times New Roman" panose="02020603050405020304" pitchFamily="18" charset="0"/>
                      </a:rPr>
                      <m:t>= </m:t>
                    </m:r>
                    <m:r>
                      <m:rPr>
                        <m:nor/>
                      </m:rPr>
                      <a:rPr lang="hr-HR">
                        <a:effectLst/>
                        <a:latin typeface="Cambria Math" panose="02040503050406030204" pitchFamily="18" charset="0"/>
                        <a:ea typeface="Calibri" panose="020F0502020204030204" pitchFamily="34" charset="0"/>
                        <a:cs typeface="Times New Roman" panose="02020603050405020304" pitchFamily="18" charset="0"/>
                      </a:rPr>
                      <m:t>KR</m:t>
                    </m:r>
                    <m:r>
                      <a:rPr lang="hr-HR" i="1">
                        <a:effectLst/>
                        <a:latin typeface="Cambria Math" panose="02040503050406030204" pitchFamily="18" charset="0"/>
                        <a:ea typeface="Calibri" panose="020F0502020204030204" pitchFamily="34" charset="0"/>
                        <a:cs typeface="Times New Roman" panose="02020603050405020304" pitchFamily="18" charset="0"/>
                      </a:rPr>
                      <m:t> </m:t>
                    </m:r>
                    <m:d>
                      <m:dPr>
                        <m:begChr m:val="["/>
                        <m:endChr m:val="]"/>
                        <m:ctrlPr>
                          <a:rPr lang="hr-HR" i="1">
                            <a:effectLst/>
                            <a:latin typeface="Cambria Math" panose="02040503050406030204" pitchFamily="18" charset="0"/>
                            <a:cs typeface="Times New Roman" panose="02020603050405020304" pitchFamily="18" charset="0"/>
                          </a:rPr>
                        </m:ctrlPr>
                      </m:dPr>
                      <m:e>
                        <m:r>
                          <m:rPr>
                            <m:nor/>
                          </m:rPr>
                          <a:rPr lang="hr-HR">
                            <a:effectLst/>
                            <a:latin typeface="Cambria Math" panose="02040503050406030204" pitchFamily="18" charset="0"/>
                            <a:ea typeface="Calibri" panose="020F0502020204030204" pitchFamily="34" charset="0"/>
                            <a:cs typeface="Times New Roman" panose="02020603050405020304" pitchFamily="18" charset="0"/>
                          </a:rPr>
                          <m:t>I</m:t>
                        </m:r>
                        <m:r>
                          <m:rPr>
                            <m:nor/>
                          </m:rPr>
                          <a:rPr lang="hr-HR">
                            <a:effectLst/>
                            <a:latin typeface="Cambria Math" panose="02040503050406030204" pitchFamily="18" charset="0"/>
                            <a:ea typeface="Calibri" panose="020F0502020204030204" pitchFamily="34" charset="0"/>
                            <a:cs typeface="Times New Roman" panose="02020603050405020304" pitchFamily="18" charset="0"/>
                          </a:rPr>
                          <m:t> </m:t>
                        </m:r>
                        <m:r>
                          <a:rPr lang="hr-HR" i="1">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hr-HR" b="1" i="1">
                                <a:effectLst/>
                                <a:latin typeface="Cambria Math" panose="02040503050406030204" pitchFamily="18" charset="0"/>
                                <a:cs typeface="Times New Roman" panose="02020603050405020304" pitchFamily="18" charset="0"/>
                              </a:rPr>
                            </m:ctrlPr>
                          </m:accPr>
                          <m:e>
                            <m:r>
                              <m:rPr>
                                <m:nor/>
                              </m:rPr>
                              <a:rPr lang="hr-HR">
                                <a:effectLst/>
                                <a:latin typeface="Cambria Math" panose="02040503050406030204" pitchFamily="18" charset="0"/>
                                <a:ea typeface="Calibri" panose="020F0502020204030204" pitchFamily="34" charset="0"/>
                                <a:cs typeface="Times New Roman" panose="02020603050405020304" pitchFamily="18" charset="0"/>
                              </a:rPr>
                              <m:t>C</m:t>
                            </m:r>
                          </m:e>
                        </m:acc>
                      </m:e>
                    </m:d>
                    <m:r>
                      <a:rPr lang="hr-HR" i="1">
                        <a:effectLst/>
                        <a:latin typeface="Cambria Math" panose="02040503050406030204" pitchFamily="18" charset="0"/>
                        <a:ea typeface="Times New Roman" panose="02020603050405020304" pitchFamily="18" charset="0"/>
                        <a:cs typeface="Times New Roman" panose="02020603050405020304" pitchFamily="18" charset="0"/>
                      </a:rPr>
                      <m:t> </m:t>
                    </m:r>
                    <m:r>
                      <m:rPr>
                        <m:nor/>
                      </m:rPr>
                      <a:rPr lang="hr-HR" b="0" i="0" smtClean="0">
                        <a:effectLst/>
                        <a:latin typeface="Cambria Math" panose="02040503050406030204" pitchFamily="18" charset="0"/>
                        <a:ea typeface="Calibri" panose="020F0502020204030204" pitchFamily="34" charset="0"/>
                        <a:cs typeface="Times New Roman" panose="02020603050405020304" pitchFamily="18" charset="0"/>
                      </a:rPr>
                      <m:t>Q</m:t>
                    </m:r>
                  </m:oMath>
                </a14:m>
                <a:r>
                  <a:rPr lang="hr-HR" dirty="0">
                    <a:effectLst/>
                    <a:latin typeface="Times New Roman" panose="02020603050405020304" pitchFamily="18" charset="0"/>
                    <a:ea typeface="Times New Roman" panose="02020603050405020304" pitchFamily="18" charset="0"/>
                  </a:rPr>
                  <a:t> 	</a:t>
                </a:r>
                <a:endParaRPr lang="hr-HR" dirty="0"/>
              </a:p>
            </p:txBody>
          </p:sp>
        </mc:Choice>
        <mc:Fallback xmlns="">
          <p:sp>
            <p:nvSpPr>
              <p:cNvPr id="7" name="Rectangle 6"/>
              <p:cNvSpPr>
                <a:spLocks noRot="1" noChangeAspect="1" noMove="1" noResize="1" noEditPoints="1" noAdjustHandles="1" noChangeArrowheads="1" noChangeShapeType="1" noTextEdit="1"/>
              </p:cNvSpPr>
              <p:nvPr/>
            </p:nvSpPr>
            <p:spPr>
              <a:xfrm>
                <a:off x="4901841" y="5109401"/>
                <a:ext cx="2954655" cy="404983"/>
              </a:xfrm>
              <a:prstGeom prst="rect">
                <a:avLst/>
              </a:prstGeom>
              <a:blipFill rotWithShape="0">
                <a:blip r:embed="rId5"/>
                <a:stretch>
                  <a:fillRect b="-8955"/>
                </a:stretch>
              </a:blipFill>
            </p:spPr>
            <p:txBody>
              <a:bodyPr/>
              <a:lstStyle/>
              <a:p>
                <a:r>
                  <a:rPr lang="hr-HR">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4976272" y="5863384"/>
                <a:ext cx="1785232" cy="404983"/>
              </a:xfrm>
              <a:prstGeom prst="rect">
                <a:avLst/>
              </a:prstGeom>
            </p:spPr>
            <p:txBody>
              <a:bodyPr wrap="none">
                <a:spAutoFit/>
              </a:bodyPr>
              <a:lstStyle/>
              <a:p>
                <a14:m>
                  <m:oMath xmlns:m="http://schemas.openxmlformats.org/officeDocument/2006/math">
                    <m:r>
                      <m:rPr>
                        <m:nor/>
                      </m:rPr>
                      <a:rPr lang="hr-HR">
                        <a:latin typeface="Cambria Math" panose="02040503050406030204" pitchFamily="18" charset="0"/>
                        <a:ea typeface="Calibri" panose="020F0502020204030204" pitchFamily="34" charset="0"/>
                        <a:cs typeface="Times New Roman" panose="02020603050405020304" pitchFamily="18" charset="0"/>
                      </a:rPr>
                      <m:t>P</m:t>
                    </m:r>
                    <m:r>
                      <a:rPr lang="hr-HR" i="1">
                        <a:effectLst/>
                        <a:latin typeface="Cambria Math" panose="02040503050406030204" pitchFamily="18" charset="0"/>
                        <a:ea typeface="Calibri" panose="020F0502020204030204" pitchFamily="34" charset="0"/>
                        <a:cs typeface="Times New Roman" panose="02020603050405020304" pitchFamily="18" charset="0"/>
                      </a:rPr>
                      <m:t>=</m:t>
                    </m:r>
                    <m:r>
                      <m:rPr>
                        <m:nor/>
                      </m:rPr>
                      <a:rPr lang="hr-HR">
                        <a:effectLst/>
                        <a:latin typeface="Cambria Math" panose="02040503050406030204" pitchFamily="18" charset="0"/>
                        <a:ea typeface="Calibri" panose="020F0502020204030204" pitchFamily="34" charset="0"/>
                        <a:cs typeface="Times New Roman" panose="02020603050405020304" pitchFamily="18" charset="0"/>
                      </a:rPr>
                      <m:t>KR</m:t>
                    </m:r>
                    <m:r>
                      <a:rPr lang="hr-HR" i="1">
                        <a:effectLst/>
                        <a:latin typeface="Cambria Math" panose="02040503050406030204" pitchFamily="18" charset="0"/>
                        <a:ea typeface="Calibri" panose="020F0502020204030204" pitchFamily="34" charset="0"/>
                        <a:cs typeface="Times New Roman" panose="02020603050405020304" pitchFamily="18" charset="0"/>
                      </a:rPr>
                      <m:t> </m:t>
                    </m:r>
                    <m:d>
                      <m:dPr>
                        <m:begChr m:val="["/>
                        <m:endChr m:val="]"/>
                        <m:ctrlPr>
                          <a:rPr lang="hr-HR" i="1">
                            <a:effectLst/>
                            <a:latin typeface="Cambria Math" panose="02040503050406030204" pitchFamily="18" charset="0"/>
                            <a:cs typeface="Times New Roman" panose="02020603050405020304" pitchFamily="18" charset="0"/>
                          </a:rPr>
                        </m:ctrlPr>
                      </m:dPr>
                      <m:e>
                        <m:r>
                          <m:rPr>
                            <m:nor/>
                          </m:rPr>
                          <a:rPr lang="hr-HR">
                            <a:effectLst/>
                            <a:latin typeface="Cambria Math" panose="02040503050406030204" pitchFamily="18" charset="0"/>
                            <a:ea typeface="Calibri" panose="020F0502020204030204" pitchFamily="34" charset="0"/>
                            <a:cs typeface="Times New Roman" panose="02020603050405020304" pitchFamily="18" charset="0"/>
                          </a:rPr>
                          <m:t>I</m:t>
                        </m:r>
                        <m:r>
                          <m:rPr>
                            <m:nor/>
                          </m:rPr>
                          <a:rPr lang="hr-HR">
                            <a:effectLst/>
                            <a:latin typeface="Cambria Math" panose="02040503050406030204" pitchFamily="18" charset="0"/>
                            <a:ea typeface="Calibri" panose="020F0502020204030204" pitchFamily="34" charset="0"/>
                            <a:cs typeface="Times New Roman" panose="02020603050405020304" pitchFamily="18" charset="0"/>
                          </a:rPr>
                          <m:t> </m:t>
                        </m:r>
                        <m:r>
                          <a:rPr lang="hr-HR" i="1">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hr-HR" b="1" i="1">
                                <a:effectLst/>
                                <a:latin typeface="Cambria Math" panose="02040503050406030204" pitchFamily="18" charset="0"/>
                                <a:cs typeface="Times New Roman" panose="02020603050405020304" pitchFamily="18" charset="0"/>
                              </a:rPr>
                            </m:ctrlPr>
                          </m:accPr>
                          <m:e>
                            <m:r>
                              <m:rPr>
                                <m:nor/>
                              </m:rPr>
                              <a:rPr lang="hr-HR">
                                <a:effectLst/>
                                <a:latin typeface="Cambria Math" panose="02040503050406030204" pitchFamily="18" charset="0"/>
                                <a:ea typeface="Calibri" panose="020F0502020204030204" pitchFamily="34" charset="0"/>
                                <a:cs typeface="Times New Roman" panose="02020603050405020304" pitchFamily="18" charset="0"/>
                              </a:rPr>
                              <m:t>C</m:t>
                            </m:r>
                          </m:e>
                        </m:acc>
                      </m:e>
                    </m:d>
                  </m:oMath>
                </a14:m>
                <a:r>
                  <a:rPr lang="hr-HR" dirty="0">
                    <a:effectLst/>
                    <a:latin typeface="Times New Roman" panose="02020603050405020304" pitchFamily="18" charset="0"/>
                    <a:ea typeface="Calibri" panose="020F0502020204030204" pitchFamily="34" charset="0"/>
                  </a:rPr>
                  <a:t> </a:t>
                </a:r>
                <a:endParaRPr lang="hr-HR" dirty="0"/>
              </a:p>
            </p:txBody>
          </p:sp>
        </mc:Choice>
        <mc:Fallback xmlns="">
          <p:sp>
            <p:nvSpPr>
              <p:cNvPr id="11" name="Rectangle 10"/>
              <p:cNvSpPr>
                <a:spLocks noRot="1" noChangeAspect="1" noMove="1" noResize="1" noEditPoints="1" noAdjustHandles="1" noChangeArrowheads="1" noChangeShapeType="1" noTextEdit="1"/>
              </p:cNvSpPr>
              <p:nvPr/>
            </p:nvSpPr>
            <p:spPr>
              <a:xfrm>
                <a:off x="4976272" y="5863384"/>
                <a:ext cx="1785232" cy="404983"/>
              </a:xfrm>
              <a:prstGeom prst="rect">
                <a:avLst/>
              </a:prstGeom>
              <a:blipFill rotWithShape="0">
                <a:blip r:embed="rId6"/>
                <a:stretch>
                  <a:fillRect r="-4096" b="-9091"/>
                </a:stretch>
              </a:blipFill>
            </p:spPr>
            <p:txBody>
              <a:bodyPr/>
              <a:lstStyle/>
              <a:p>
                <a:r>
                  <a:rPr lang="hr-HR">
                    <a:noFill/>
                  </a:rPr>
                  <a:t> </a:t>
                </a:r>
              </a:p>
            </p:txBody>
          </p:sp>
        </mc:Fallback>
      </mc:AlternateContent>
      <p:sp>
        <p:nvSpPr>
          <p:cNvPr id="17" name="Right Arrow Callout 16"/>
          <p:cNvSpPr/>
          <p:nvPr/>
        </p:nvSpPr>
        <p:spPr>
          <a:xfrm>
            <a:off x="2183513" y="5874017"/>
            <a:ext cx="2718328" cy="369332"/>
          </a:xfrm>
          <a:prstGeom prst="rightArrowCallout">
            <a:avLst>
              <a:gd name="adj1" fmla="val 25000"/>
              <a:gd name="adj2" fmla="val 25000"/>
              <a:gd name="adj3" fmla="val 25000"/>
              <a:gd name="adj4" fmla="val 87752"/>
            </a:avLst>
          </a:prstGeom>
        </p:spPr>
        <p:style>
          <a:lnRef idx="2">
            <a:schemeClr val="dk1"/>
          </a:lnRef>
          <a:fillRef idx="1">
            <a:schemeClr val="lt1"/>
          </a:fillRef>
          <a:effectRef idx="0">
            <a:schemeClr val="dk1"/>
          </a:effectRef>
          <a:fontRef idx="minor">
            <a:schemeClr val="dk1"/>
          </a:fontRef>
        </p:style>
        <p:txBody>
          <a:bodyPr rtlCol="0" anchor="ctr"/>
          <a:lstStyle/>
          <a:p>
            <a:pPr algn="ctr"/>
            <a:r>
              <a:rPr lang="hr-HR" dirty="0" smtClean="0">
                <a:latin typeface="Arial" panose="020B0604020202020204" pitchFamily="34" charset="0"/>
                <a:cs typeface="Arial" panose="020B0604020202020204" pitchFamily="34" charset="0"/>
              </a:rPr>
              <a:t>Model stvaranja slike</a:t>
            </a:r>
            <a:endParaRPr lang="hr-HR"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6" name="Rectangle 5"/>
              <p:cNvSpPr/>
              <p:nvPr/>
            </p:nvSpPr>
            <p:spPr>
              <a:xfrm>
                <a:off x="7378595" y="1705098"/>
                <a:ext cx="3577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hr-HR" i="1">
                              <a:latin typeface="Cambria Math" panose="02040503050406030204" pitchFamily="18" charset="0"/>
                            </a:rPr>
                          </m:ctrlPr>
                        </m:accPr>
                        <m:e>
                          <m:r>
                            <m:rPr>
                              <m:nor/>
                            </m:rPr>
                            <a:rPr lang="hr-HR"/>
                            <m:t>X</m:t>
                          </m:r>
                        </m:e>
                      </m:acc>
                    </m:oMath>
                  </m:oMathPara>
                </a14:m>
                <a:endParaRPr lang="hr-HR" dirty="0"/>
              </a:p>
            </p:txBody>
          </p:sp>
        </mc:Choice>
        <mc:Fallback xmlns="">
          <p:sp>
            <p:nvSpPr>
              <p:cNvPr id="6" name="Rectangle 5"/>
              <p:cNvSpPr>
                <a:spLocks noRot="1" noChangeAspect="1" noMove="1" noResize="1" noEditPoints="1" noAdjustHandles="1" noChangeArrowheads="1" noChangeShapeType="1" noTextEdit="1"/>
              </p:cNvSpPr>
              <p:nvPr/>
            </p:nvSpPr>
            <p:spPr>
              <a:xfrm>
                <a:off x="7378595" y="1705098"/>
                <a:ext cx="357790" cy="369332"/>
              </a:xfrm>
              <a:prstGeom prst="rect">
                <a:avLst/>
              </a:prstGeom>
              <a:blipFill rotWithShape="0">
                <a:blip r:embed="rId7"/>
                <a:stretch>
                  <a:fillRect t="-5000" r="-6780"/>
                </a:stretch>
              </a:blipFill>
            </p:spPr>
            <p:txBody>
              <a:bodyPr/>
              <a:lstStyle/>
              <a:p>
                <a:r>
                  <a:rPr lang="hr-HR">
                    <a:noFill/>
                  </a:rPr>
                  <a:t> </a:t>
                </a:r>
              </a:p>
            </p:txBody>
          </p:sp>
        </mc:Fallback>
      </mc:AlternateContent>
      <p:sp>
        <p:nvSpPr>
          <p:cNvPr id="12" name="Left Arrow Callout 11"/>
          <p:cNvSpPr/>
          <p:nvPr/>
        </p:nvSpPr>
        <p:spPr>
          <a:xfrm>
            <a:off x="7792120" y="1738921"/>
            <a:ext cx="4127105" cy="301685"/>
          </a:xfrm>
          <a:prstGeom prst="leftArrowCallout">
            <a:avLst>
              <a:gd name="adj1" fmla="val 25000"/>
              <a:gd name="adj2" fmla="val 25000"/>
              <a:gd name="adj3" fmla="val 25000"/>
              <a:gd name="adj4" fmla="val 93431"/>
            </a:avLst>
          </a:prstGeom>
        </p:spPr>
        <p:style>
          <a:lnRef idx="2">
            <a:schemeClr val="dk1"/>
          </a:lnRef>
          <a:fillRef idx="1">
            <a:schemeClr val="lt1"/>
          </a:fillRef>
          <a:effectRef idx="0">
            <a:schemeClr val="dk1"/>
          </a:effectRef>
          <a:fontRef idx="minor">
            <a:schemeClr val="dk1"/>
          </a:fontRef>
        </p:style>
        <p:txBody>
          <a:bodyPr rtlCol="0" anchor="ctr"/>
          <a:lstStyle/>
          <a:p>
            <a:pPr algn="ctr"/>
            <a:r>
              <a:rPr lang="hr-HR" dirty="0" smtClean="0">
                <a:latin typeface="Arial" panose="020B0604020202020204" pitchFamily="34" charset="0"/>
                <a:cs typeface="Arial" panose="020B0604020202020204" pitchFamily="34" charset="0"/>
              </a:rPr>
              <a:t>Nehomogen vektor točke prostora</a:t>
            </a:r>
            <a:endParaRPr lang="hr-H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67427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r-HR" b="1" u="sng" dirty="0" smtClean="0">
                <a:latin typeface="Arial" panose="020B0604020202020204" pitchFamily="34" charset="0"/>
                <a:cs typeface="Arial" panose="020B0604020202020204" pitchFamily="34" charset="0"/>
              </a:rPr>
              <a:t>Kalibracija kamere</a:t>
            </a:r>
            <a:endParaRPr lang="hr-HR" b="1" u="sng"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0643" y="1385293"/>
            <a:ext cx="8430714" cy="5007844"/>
          </a:xfrm>
          <a:prstGeom prst="rect">
            <a:avLst/>
          </a:prstGeom>
        </p:spPr>
      </p:pic>
      <p:sp>
        <p:nvSpPr>
          <p:cNvPr id="4" name="TextBox 3"/>
          <p:cNvSpPr txBox="1"/>
          <p:nvPr/>
        </p:nvSpPr>
        <p:spPr>
          <a:xfrm>
            <a:off x="2824570" y="1906497"/>
            <a:ext cx="684803" cy="369332"/>
          </a:xfrm>
          <a:prstGeom prst="rect">
            <a:avLst/>
          </a:prstGeom>
          <a:noFill/>
        </p:spPr>
        <p:txBody>
          <a:bodyPr wrap="none" rtlCol="0">
            <a:spAutoFit/>
          </a:bodyPr>
          <a:lstStyle/>
          <a:p>
            <a:r>
              <a:rPr lang="hr-HR" dirty="0" smtClean="0">
                <a:latin typeface="Arial" panose="020B0604020202020204" pitchFamily="34" charset="0"/>
                <a:cs typeface="Arial" panose="020B0604020202020204" pitchFamily="34" charset="0"/>
              </a:rPr>
              <a:t>Slika</a:t>
            </a:r>
            <a:endParaRPr lang="hr-HR" dirty="0">
              <a:latin typeface="Arial" panose="020B0604020202020204" pitchFamily="34" charset="0"/>
              <a:cs typeface="Arial" panose="020B0604020202020204" pitchFamily="34" charset="0"/>
            </a:endParaRPr>
          </a:p>
        </p:txBody>
      </p:sp>
      <p:sp>
        <p:nvSpPr>
          <p:cNvPr id="5" name="TextBox 4"/>
          <p:cNvSpPr txBox="1"/>
          <p:nvPr/>
        </p:nvSpPr>
        <p:spPr>
          <a:xfrm>
            <a:off x="4426161" y="1917130"/>
            <a:ext cx="684803" cy="369332"/>
          </a:xfrm>
          <a:prstGeom prst="rect">
            <a:avLst/>
          </a:prstGeom>
          <a:noFill/>
        </p:spPr>
        <p:txBody>
          <a:bodyPr wrap="none" rtlCol="0">
            <a:spAutoFit/>
          </a:bodyPr>
          <a:lstStyle/>
          <a:p>
            <a:r>
              <a:rPr lang="hr-HR" dirty="0" smtClean="0">
                <a:latin typeface="Arial" panose="020B0604020202020204" pitchFamily="34" charset="0"/>
                <a:cs typeface="Arial" panose="020B0604020202020204" pitchFamily="34" charset="0"/>
              </a:rPr>
              <a:t>Leća</a:t>
            </a:r>
            <a:endParaRPr lang="hr-HR" dirty="0">
              <a:latin typeface="Arial" panose="020B0604020202020204" pitchFamily="34" charset="0"/>
              <a:cs typeface="Arial" panose="020B0604020202020204" pitchFamily="34" charset="0"/>
            </a:endParaRPr>
          </a:p>
        </p:txBody>
      </p:sp>
      <p:sp>
        <p:nvSpPr>
          <p:cNvPr id="7" name="TextBox 6"/>
          <p:cNvSpPr txBox="1"/>
          <p:nvPr/>
        </p:nvSpPr>
        <p:spPr>
          <a:xfrm>
            <a:off x="9256887" y="1385293"/>
            <a:ext cx="851515" cy="369332"/>
          </a:xfrm>
          <a:prstGeom prst="rect">
            <a:avLst/>
          </a:prstGeom>
          <a:noFill/>
        </p:spPr>
        <p:txBody>
          <a:bodyPr wrap="none" rtlCol="0">
            <a:spAutoFit/>
          </a:bodyPr>
          <a:lstStyle/>
          <a:p>
            <a:r>
              <a:rPr lang="hr-HR" dirty="0" smtClean="0">
                <a:latin typeface="Arial" panose="020B0604020202020204" pitchFamily="34" charset="0"/>
                <a:cs typeface="Arial" panose="020B0604020202020204" pitchFamily="34" charset="0"/>
              </a:rPr>
              <a:t>Objekt</a:t>
            </a:r>
            <a:endParaRPr lang="hr-HR" dirty="0">
              <a:latin typeface="Arial" panose="020B0604020202020204" pitchFamily="34" charset="0"/>
              <a:cs typeface="Arial" panose="020B0604020202020204" pitchFamily="34" charset="0"/>
            </a:endParaRPr>
          </a:p>
        </p:txBody>
      </p:sp>
      <p:sp>
        <p:nvSpPr>
          <p:cNvPr id="8" name="TextBox 7"/>
          <p:cNvSpPr txBox="1"/>
          <p:nvPr/>
        </p:nvSpPr>
        <p:spPr>
          <a:xfrm>
            <a:off x="7052403" y="3487915"/>
            <a:ext cx="1595309" cy="369332"/>
          </a:xfrm>
          <a:prstGeom prst="rect">
            <a:avLst/>
          </a:prstGeom>
          <a:noFill/>
        </p:spPr>
        <p:txBody>
          <a:bodyPr wrap="none" rtlCol="0">
            <a:spAutoFit/>
          </a:bodyPr>
          <a:lstStyle/>
          <a:p>
            <a:r>
              <a:rPr lang="hr-HR" dirty="0" smtClean="0">
                <a:latin typeface="Arial" panose="020B0604020202020204" pitchFamily="34" charset="0"/>
                <a:cs typeface="Arial" panose="020B0604020202020204" pitchFamily="34" charset="0"/>
              </a:rPr>
              <a:t>Optička zraka</a:t>
            </a:r>
            <a:endParaRPr lang="hr-HR" dirty="0">
              <a:latin typeface="Arial" panose="020B0604020202020204" pitchFamily="34" charset="0"/>
              <a:cs typeface="Arial" panose="020B0604020202020204" pitchFamily="34" charset="0"/>
            </a:endParaRPr>
          </a:p>
        </p:txBody>
      </p:sp>
      <p:sp>
        <p:nvSpPr>
          <p:cNvPr id="9" name="TextBox 8"/>
          <p:cNvSpPr txBox="1"/>
          <p:nvPr/>
        </p:nvSpPr>
        <p:spPr>
          <a:xfrm>
            <a:off x="3785819" y="4872979"/>
            <a:ext cx="248786" cy="369332"/>
          </a:xfrm>
          <a:prstGeom prst="rect">
            <a:avLst/>
          </a:prstGeom>
          <a:noFill/>
        </p:spPr>
        <p:txBody>
          <a:bodyPr wrap="none" rtlCol="0">
            <a:spAutoFit/>
          </a:bodyPr>
          <a:lstStyle/>
          <a:p>
            <a:r>
              <a:rPr lang="hr-HR" dirty="0" smtClean="0">
                <a:latin typeface="Arial" panose="020B0604020202020204" pitchFamily="34" charset="0"/>
                <a:cs typeface="Arial" panose="020B0604020202020204" pitchFamily="34" charset="0"/>
              </a:rPr>
              <a:t>f</a:t>
            </a:r>
            <a:endParaRPr lang="hr-HR"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0" name="TextBox 9"/>
              <p:cNvSpPr txBox="1"/>
              <p:nvPr/>
            </p:nvSpPr>
            <p:spPr>
              <a:xfrm>
                <a:off x="9693277" y="1879312"/>
                <a:ext cx="518027" cy="3817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cs typeface="Arial" panose="020B0604020202020204" pitchFamily="34" charset="0"/>
                            </a:rPr>
                          </m:ctrlPr>
                        </m:sSubPr>
                        <m:e>
                          <m:r>
                            <m:rPr>
                              <m:nor/>
                            </m:rPr>
                            <a:rPr lang="hr-HR" b="0" i="0" smtClean="0">
                              <a:latin typeface="Cambria Math" panose="02040503050406030204" pitchFamily="18" charset="0"/>
                              <a:cs typeface="Arial" panose="020B0604020202020204" pitchFamily="34" charset="0"/>
                            </a:rPr>
                            <m:t>P</m:t>
                          </m:r>
                        </m:e>
                        <m:sub>
                          <m:r>
                            <m:rPr>
                              <m:nor/>
                            </m:rPr>
                            <a:rPr lang="hr-HR" b="0" i="0" smtClean="0">
                              <a:latin typeface="Cambria Math" panose="02040503050406030204" pitchFamily="18" charset="0"/>
                              <a:cs typeface="Arial" panose="020B0604020202020204" pitchFamily="34" charset="0"/>
                            </a:rPr>
                            <m:t>1</m:t>
                          </m:r>
                        </m:sub>
                      </m:sSub>
                    </m:oMath>
                  </m:oMathPara>
                </a14:m>
                <a:endParaRPr lang="hr-HR" dirty="0">
                  <a:latin typeface="Arial" panose="020B0604020202020204" pitchFamily="34" charset="0"/>
                  <a:cs typeface="Arial" panose="020B0604020202020204" pitchFamily="34"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9693277" y="1879312"/>
                <a:ext cx="518027" cy="381708"/>
              </a:xfrm>
              <a:prstGeom prst="rect">
                <a:avLst/>
              </a:prstGeom>
              <a:blipFill rotWithShape="0">
                <a:blip r:embed="rId4"/>
                <a:stretch>
                  <a:fillRect b="-7937"/>
                </a:stretch>
              </a:blipFill>
            </p:spPr>
            <p:txBody>
              <a:bodyPr/>
              <a:lstStyle/>
              <a:p>
                <a:r>
                  <a:rPr lang="hr-HR">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9693277" y="5450683"/>
                <a:ext cx="518027" cy="3817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cs typeface="Arial" panose="020B0604020202020204" pitchFamily="34" charset="0"/>
                            </a:rPr>
                          </m:ctrlPr>
                        </m:sSubPr>
                        <m:e>
                          <m:r>
                            <m:rPr>
                              <m:nor/>
                            </m:rPr>
                            <a:rPr lang="hr-HR" b="0" i="0" smtClean="0">
                              <a:latin typeface="Cambria Math" panose="02040503050406030204" pitchFamily="18" charset="0"/>
                              <a:cs typeface="Arial" panose="020B0604020202020204" pitchFamily="34" charset="0"/>
                            </a:rPr>
                            <m:t>P</m:t>
                          </m:r>
                        </m:e>
                        <m:sub>
                          <m:r>
                            <m:rPr>
                              <m:nor/>
                            </m:rPr>
                            <a:rPr lang="hr-HR" b="0" i="0" smtClean="0">
                              <a:latin typeface="Cambria Math" panose="02040503050406030204" pitchFamily="18" charset="0"/>
                              <a:cs typeface="Arial" panose="020B0604020202020204" pitchFamily="34" charset="0"/>
                            </a:rPr>
                            <m:t>2</m:t>
                          </m:r>
                        </m:sub>
                      </m:sSub>
                    </m:oMath>
                  </m:oMathPara>
                </a14:m>
                <a:endParaRPr lang="hr-HR" dirty="0">
                  <a:latin typeface="Arial" panose="020B0604020202020204" pitchFamily="34" charset="0"/>
                  <a:cs typeface="Arial" panose="020B0604020202020204" pitchFamily="3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9693277" y="5450683"/>
                <a:ext cx="518027" cy="381708"/>
              </a:xfrm>
              <a:prstGeom prst="rect">
                <a:avLst/>
              </a:prstGeom>
              <a:blipFill rotWithShape="0">
                <a:blip r:embed="rId5"/>
                <a:stretch>
                  <a:fillRect b="-7937"/>
                </a:stretch>
              </a:blipFill>
            </p:spPr>
            <p:txBody>
              <a:bodyPr/>
              <a:lstStyle/>
              <a:p>
                <a:r>
                  <a:rPr lang="hr-HR">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2406064" y="3050183"/>
                <a:ext cx="586891" cy="3852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hr-HR" i="1" smtClean="0">
                              <a:latin typeface="Cambria Math" panose="02040503050406030204" pitchFamily="18" charset="0"/>
                              <a:cs typeface="Arial" panose="020B0604020202020204" pitchFamily="34" charset="0"/>
                            </a:rPr>
                          </m:ctrlPr>
                        </m:sSupPr>
                        <m:e>
                          <m:sSub>
                            <m:sSubPr>
                              <m:ctrlPr>
                                <a:rPr lang="hr-HR" i="1">
                                  <a:latin typeface="Cambria Math" panose="02040503050406030204" pitchFamily="18" charset="0"/>
                                  <a:cs typeface="Arial" panose="020B0604020202020204" pitchFamily="34" charset="0"/>
                                </a:rPr>
                              </m:ctrlPr>
                            </m:sSubPr>
                            <m:e>
                              <m:r>
                                <m:rPr>
                                  <m:nor/>
                                </m:rPr>
                                <a:rPr lang="hr-HR">
                                  <a:latin typeface="Cambria Math" panose="02040503050406030204" pitchFamily="18" charset="0"/>
                                  <a:cs typeface="Arial" panose="020B0604020202020204" pitchFamily="34" charset="0"/>
                                </a:rPr>
                                <m:t>P</m:t>
                              </m:r>
                            </m:e>
                            <m:sub>
                              <m:r>
                                <m:rPr>
                                  <m:nor/>
                                </m:rPr>
                                <a:rPr lang="hr-HR">
                                  <a:latin typeface="Cambria Math" panose="02040503050406030204" pitchFamily="18" charset="0"/>
                                  <a:cs typeface="Arial" panose="020B0604020202020204" pitchFamily="34" charset="0"/>
                                </a:rPr>
                                <m:t>2</m:t>
                              </m:r>
                            </m:sub>
                          </m:sSub>
                        </m:e>
                        <m:sup>
                          <m:r>
                            <a:rPr lang="hr-HR" b="0" i="1" smtClean="0">
                              <a:latin typeface="Cambria Math" panose="02040503050406030204" pitchFamily="18" charset="0"/>
                              <a:cs typeface="Arial" panose="020B0604020202020204" pitchFamily="34" charset="0"/>
                            </a:rPr>
                            <m:t>′</m:t>
                          </m:r>
                        </m:sup>
                      </m:sSup>
                    </m:oMath>
                  </m:oMathPara>
                </a14:m>
                <a:endParaRPr lang="hr-HR" dirty="0">
                  <a:latin typeface="Arial" panose="020B0604020202020204" pitchFamily="34" charset="0"/>
                  <a:cs typeface="Arial" panose="020B0604020202020204" pitchFamily="34"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2406064" y="3050183"/>
                <a:ext cx="586891" cy="385298"/>
              </a:xfrm>
              <a:prstGeom prst="rect">
                <a:avLst/>
              </a:prstGeom>
              <a:blipFill rotWithShape="0">
                <a:blip r:embed="rId6"/>
                <a:stretch>
                  <a:fillRect b="-6250"/>
                </a:stretch>
              </a:blipFill>
            </p:spPr>
            <p:txBody>
              <a:bodyPr/>
              <a:lstStyle/>
              <a:p>
                <a:r>
                  <a:rPr lang="hr-HR">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440697" y="4231101"/>
                <a:ext cx="586891" cy="3852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hr-HR" i="1" smtClean="0">
                              <a:latin typeface="Cambria Math" panose="02040503050406030204" pitchFamily="18" charset="0"/>
                              <a:cs typeface="Arial" panose="020B0604020202020204" pitchFamily="34" charset="0"/>
                            </a:rPr>
                          </m:ctrlPr>
                        </m:sSupPr>
                        <m:e>
                          <m:sSub>
                            <m:sSubPr>
                              <m:ctrlPr>
                                <a:rPr lang="hr-HR" i="1">
                                  <a:latin typeface="Cambria Math" panose="02040503050406030204" pitchFamily="18" charset="0"/>
                                  <a:cs typeface="Arial" panose="020B0604020202020204" pitchFamily="34" charset="0"/>
                                </a:rPr>
                              </m:ctrlPr>
                            </m:sSubPr>
                            <m:e>
                              <m:r>
                                <m:rPr>
                                  <m:nor/>
                                </m:rPr>
                                <a:rPr lang="hr-HR">
                                  <a:latin typeface="Cambria Math" panose="02040503050406030204" pitchFamily="18" charset="0"/>
                                  <a:cs typeface="Arial" panose="020B0604020202020204" pitchFamily="34" charset="0"/>
                                </a:rPr>
                                <m:t>P</m:t>
                              </m:r>
                            </m:e>
                            <m:sub>
                              <m:r>
                                <m:rPr>
                                  <m:nor/>
                                </m:rPr>
                                <a:rPr lang="hr-HR" b="0" i="0" smtClean="0">
                                  <a:latin typeface="Cambria Math" panose="02040503050406030204" pitchFamily="18" charset="0"/>
                                  <a:cs typeface="Arial" panose="020B0604020202020204" pitchFamily="34" charset="0"/>
                                </a:rPr>
                                <m:t>1</m:t>
                              </m:r>
                            </m:sub>
                          </m:sSub>
                        </m:e>
                        <m:sup>
                          <m:r>
                            <a:rPr lang="hr-HR" b="0" i="1" smtClean="0">
                              <a:latin typeface="Cambria Math" panose="02040503050406030204" pitchFamily="18" charset="0"/>
                              <a:cs typeface="Arial" panose="020B0604020202020204" pitchFamily="34" charset="0"/>
                            </a:rPr>
                            <m:t>′</m:t>
                          </m:r>
                        </m:sup>
                      </m:sSup>
                    </m:oMath>
                  </m:oMathPara>
                </a14:m>
                <a:endParaRPr lang="hr-HR" dirty="0">
                  <a:latin typeface="Arial" panose="020B0604020202020204" pitchFamily="34" charset="0"/>
                  <a:cs typeface="Arial" panose="020B0604020202020204" pitchFamily="34"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2440697" y="4231101"/>
                <a:ext cx="586891" cy="385298"/>
              </a:xfrm>
              <a:prstGeom prst="rect">
                <a:avLst/>
              </a:prstGeom>
              <a:blipFill rotWithShape="0">
                <a:blip r:embed="rId7"/>
                <a:stretch>
                  <a:fillRect b="-7937"/>
                </a:stretch>
              </a:blipFill>
            </p:spPr>
            <p:txBody>
              <a:bodyPr/>
              <a:lstStyle/>
              <a:p>
                <a:r>
                  <a:rPr lang="hr-HR">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2147193" y="2772392"/>
                <a:ext cx="772904" cy="3817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hr-HR" i="1">
                              <a:latin typeface="Cambria Math" panose="02040503050406030204" pitchFamily="18" charset="0"/>
                              <a:cs typeface="Arial" panose="020B0604020202020204" pitchFamily="34" charset="0"/>
                            </a:rPr>
                          </m:ctrlPr>
                        </m:sSubPr>
                        <m:e>
                          <m:r>
                            <m:rPr>
                              <m:nor/>
                            </m:rPr>
                            <a:rPr lang="hr-HR" b="0" i="0" smtClean="0">
                              <a:latin typeface="Cambria Math" panose="02040503050406030204" pitchFamily="18" charset="0"/>
                              <a:cs typeface="Arial" panose="020B0604020202020204" pitchFamily="34" charset="0"/>
                            </a:rPr>
                            <m:t>+</m:t>
                          </m:r>
                          <m:r>
                            <m:rPr>
                              <m:nor/>
                            </m:rPr>
                            <a:rPr lang="hr-HR">
                              <a:latin typeface="Cambria Math" panose="02040503050406030204" pitchFamily="18" charset="0"/>
                              <a:cs typeface="Arial" panose="020B0604020202020204" pitchFamily="34" charset="0"/>
                            </a:rPr>
                            <m:t>dr</m:t>
                          </m:r>
                        </m:e>
                        <m:sub>
                          <m:r>
                            <m:rPr>
                              <m:nor/>
                            </m:rPr>
                            <a:rPr lang="hr-HR">
                              <a:latin typeface="Cambria Math" panose="02040503050406030204" pitchFamily="18" charset="0"/>
                              <a:cs typeface="Arial" panose="020B0604020202020204" pitchFamily="34" charset="0"/>
                            </a:rPr>
                            <m:t>2</m:t>
                          </m:r>
                        </m:sub>
                      </m:sSub>
                    </m:oMath>
                  </m:oMathPara>
                </a14:m>
                <a:endParaRPr lang="hr-HR" dirty="0"/>
              </a:p>
            </p:txBody>
          </p:sp>
        </mc:Choice>
        <mc:Fallback xmlns="">
          <p:sp>
            <p:nvSpPr>
              <p:cNvPr id="3" name="Rectangle 2"/>
              <p:cNvSpPr>
                <a:spLocks noRot="1" noChangeAspect="1" noMove="1" noResize="1" noEditPoints="1" noAdjustHandles="1" noChangeArrowheads="1" noChangeShapeType="1" noTextEdit="1"/>
              </p:cNvSpPr>
              <p:nvPr/>
            </p:nvSpPr>
            <p:spPr>
              <a:xfrm>
                <a:off x="2147193" y="2772392"/>
                <a:ext cx="772904" cy="381708"/>
              </a:xfrm>
              <a:prstGeom prst="rect">
                <a:avLst/>
              </a:prstGeom>
              <a:blipFill rotWithShape="0">
                <a:blip r:embed="rId8"/>
                <a:stretch>
                  <a:fillRect b="-9677"/>
                </a:stretch>
              </a:blipFill>
            </p:spPr>
            <p:txBody>
              <a:bodyPr/>
              <a:lstStyle/>
              <a:p>
                <a:r>
                  <a:rPr lang="hr-HR">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2186097" y="4508814"/>
                <a:ext cx="772904" cy="3817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hr-HR" i="1">
                              <a:latin typeface="Cambria Math" panose="02040503050406030204" pitchFamily="18" charset="0"/>
                              <a:cs typeface="Arial" panose="020B0604020202020204" pitchFamily="34" charset="0"/>
                            </a:rPr>
                          </m:ctrlPr>
                        </m:sSubPr>
                        <m:e>
                          <m:r>
                            <m:rPr>
                              <m:nor/>
                            </m:rPr>
                            <a:rPr lang="hr-HR" b="0" i="0" smtClean="0">
                              <a:latin typeface="Cambria Math" panose="02040503050406030204" pitchFamily="18" charset="0"/>
                              <a:cs typeface="Arial" panose="020B0604020202020204" pitchFamily="34" charset="0"/>
                            </a:rPr>
                            <m:t>+</m:t>
                          </m:r>
                          <m:r>
                            <m:rPr>
                              <m:nor/>
                            </m:rPr>
                            <a:rPr lang="hr-HR">
                              <a:latin typeface="Cambria Math" panose="02040503050406030204" pitchFamily="18" charset="0"/>
                              <a:cs typeface="Arial" panose="020B0604020202020204" pitchFamily="34" charset="0"/>
                            </a:rPr>
                            <m:t>dr</m:t>
                          </m:r>
                        </m:e>
                        <m:sub>
                          <m:r>
                            <m:rPr>
                              <m:nor/>
                            </m:rPr>
                            <a:rPr lang="hr-HR" b="0" i="0" smtClean="0">
                              <a:latin typeface="Cambria Math" panose="02040503050406030204" pitchFamily="18" charset="0"/>
                              <a:cs typeface="Arial" panose="020B0604020202020204" pitchFamily="34" charset="0"/>
                            </a:rPr>
                            <m:t>1</m:t>
                          </m:r>
                        </m:sub>
                      </m:sSub>
                    </m:oMath>
                  </m:oMathPara>
                </a14:m>
                <a:endParaRPr lang="hr-HR" dirty="0"/>
              </a:p>
            </p:txBody>
          </p:sp>
        </mc:Choice>
        <mc:Fallback xmlns="">
          <p:sp>
            <p:nvSpPr>
              <p:cNvPr id="14" name="Rectangle 13"/>
              <p:cNvSpPr>
                <a:spLocks noRot="1" noChangeAspect="1" noMove="1" noResize="1" noEditPoints="1" noAdjustHandles="1" noChangeArrowheads="1" noChangeShapeType="1" noTextEdit="1"/>
              </p:cNvSpPr>
              <p:nvPr/>
            </p:nvSpPr>
            <p:spPr>
              <a:xfrm>
                <a:off x="2186097" y="4508814"/>
                <a:ext cx="772904" cy="381708"/>
              </a:xfrm>
              <a:prstGeom prst="rect">
                <a:avLst/>
              </a:prstGeom>
              <a:blipFill rotWithShape="0">
                <a:blip r:embed="rId9"/>
                <a:stretch>
                  <a:fillRect b="-9677"/>
                </a:stretch>
              </a:blipFill>
            </p:spPr>
            <p:txBody>
              <a:bodyPr/>
              <a:lstStyle/>
              <a:p>
                <a:r>
                  <a:rPr lang="hr-HR">
                    <a:noFill/>
                  </a:rPr>
                  <a:t> </a:t>
                </a:r>
              </a:p>
            </p:txBody>
          </p:sp>
        </mc:Fallback>
      </mc:AlternateContent>
    </p:spTree>
    <p:extLst>
      <p:ext uri="{BB962C8B-B14F-4D97-AF65-F5344CB8AC3E}">
        <p14:creationId xmlns:p14="http://schemas.microsoft.com/office/powerpoint/2010/main" val="133101452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1115</TotalTime>
  <Words>2356</Words>
  <Application>Microsoft Office PowerPoint</Application>
  <PresentationFormat>Widescreen</PresentationFormat>
  <Paragraphs>532</Paragraphs>
  <Slides>22</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Calibri Light</vt:lpstr>
      <vt:lpstr>Cambria Math</vt:lpstr>
      <vt:lpstr>Consolas</vt:lpstr>
      <vt:lpstr>Times New Roman</vt:lpstr>
      <vt:lpstr>Office Theme</vt:lpstr>
      <vt:lpstr>ZAVRŠNI RAD br. 3667</vt:lpstr>
      <vt:lpstr>Uvod</vt:lpstr>
      <vt:lpstr>Uvod</vt:lpstr>
      <vt:lpstr>Model stvaranja slike</vt:lpstr>
      <vt:lpstr>Model stvaranja slike</vt:lpstr>
      <vt:lpstr>Model stvaranja slike</vt:lpstr>
      <vt:lpstr>Model stvaranja slike</vt:lpstr>
      <vt:lpstr>Model stvaranja slike</vt:lpstr>
      <vt:lpstr>Kalibracija kamere</vt:lpstr>
      <vt:lpstr>Kalibracija kamere</vt:lpstr>
      <vt:lpstr>Kalibracija kamere</vt:lpstr>
      <vt:lpstr>Kalibracija kamere</vt:lpstr>
      <vt:lpstr>Kalibracija kamere</vt:lpstr>
      <vt:lpstr>Određivanje udaljenosti u ravnini ceste</vt:lpstr>
      <vt:lpstr>Određivanje udaljenosti u ravnini ceste</vt:lpstr>
      <vt:lpstr>Umjeravanje matrice homografije</vt:lpstr>
      <vt:lpstr>Eksperimentalni rezultati i problemi</vt:lpstr>
      <vt:lpstr>Eksperimentalni rezultati i problemi</vt:lpstr>
      <vt:lpstr>Eksperimentalni rezultati i problemi</vt:lpstr>
      <vt:lpstr>Eksperimentalni rezultati i problemi</vt:lpstr>
      <vt:lpstr>Eksperimentalni rezultati i problemi</vt:lpstr>
      <vt:lpstr>Kraj</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ZAVRŠNI RAD br. 3667</dc:title>
  <dc:creator>Josip Milić</dc:creator>
  <cp:lastModifiedBy>Josip Milić</cp:lastModifiedBy>
  <cp:revision>116</cp:revision>
  <dcterms:created xsi:type="dcterms:W3CDTF">2014-07-07T18:36:55Z</dcterms:created>
  <dcterms:modified xsi:type="dcterms:W3CDTF">2014-07-11T09:32:51Z</dcterms:modified>
</cp:coreProperties>
</file>